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50" r:id="rId5"/>
    <p:sldMasterId id="214748365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Century Gothic"/>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http://customooxmlschemas.google.com/">
      <go:slidesCustomData xmlns:go="http://customooxmlschemas.google.com/" r:id="rId52" roundtripDataSignature="AMtx7mg/1TF5ITNTPnJzFY0lFGUzDnv11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CenturyGothic-regular.fntdata"/><Relationship Id="rId47" Type="http://schemas.openxmlformats.org/officeDocument/2006/relationships/slide" Target="slides/slide40.xml"/><Relationship Id="rId49" Type="http://schemas.openxmlformats.org/officeDocument/2006/relationships/font" Target="fonts/CenturyGothic-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CenturyGothic-boldItalic.fntdata"/><Relationship Id="rId50" Type="http://schemas.openxmlformats.org/officeDocument/2006/relationships/font" Target="fonts/CenturyGothic-italic.fntdata"/><Relationship Id="rId52" Type="http://customschemas.google.com/relationships/presentationmetadata" Target="meta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jpg>
</file>

<file path=ppt/media/image21.png>
</file>

<file path=ppt/media/image22.png>
</file>

<file path=ppt/media/image23.png>
</file>

<file path=ppt/media/image24.png>
</file>

<file path=ppt/media/image25.jpg>
</file>

<file path=ppt/media/image26.png>
</file>

<file path=ppt/media/image27.png>
</file>

<file path=ppt/media/image28.jpg>
</file>

<file path=ppt/media/image3.png>
</file>

<file path=ppt/media/image4.png>
</file>

<file path=ppt/media/image5.jpg>
</file>

<file path=ppt/media/image6.jpg>
</file>

<file path=ppt/media/image7.gi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 name="Google Shape;44;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 name="Google Shape;155;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8" name="Google Shape;218;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1" name="Google Shape;231;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 name="Google Shape;5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2" name="Google Shape;292;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5" name="Google Shape;305;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2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2" name="Google Shape;342;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 name="Google Shape;354;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7" name="Google Shape;367;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2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9" name="Google Shape;379;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2" name="Google Shape;392;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 name="Google Shape;6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5" name="Google Shape;405;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7" name="Google Shape;417;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p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0" name="Google Shape;430;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2" name="Google Shape;442;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4" name="Google Shape;454;p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p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6" name="Google Shape;466;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p3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8" name="Google Shape;478;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p3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1" name="Google Shape;491;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p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3" name="Google Shape;503;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6" name="Google Shape;516;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 name="Google Shape;7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8" name="Google Shape;528;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personalizzato">
  <p:cSld name="Layout personalizzato">
    <p:spTree>
      <p:nvGrpSpPr>
        <p:cNvPr id="15" name="Shape 15"/>
        <p:cNvGrpSpPr/>
        <p:nvPr/>
      </p:nvGrpSpPr>
      <p:grpSpPr>
        <a:xfrm>
          <a:off x="0" y="0"/>
          <a:ext cx="0" cy="0"/>
          <a:chOff x="0" y="0"/>
          <a:chExt cx="0" cy="0"/>
        </a:xfrm>
      </p:grpSpPr>
      <p:sp>
        <p:nvSpPr>
          <p:cNvPr id="16" name="Google Shape;16;p42"/>
          <p:cNvSpPr txBox="1"/>
          <p:nvPr>
            <p:ph idx="1" type="body"/>
          </p:nvPr>
        </p:nvSpPr>
        <p:spPr>
          <a:xfrm>
            <a:off x="5233212" y="2808881"/>
            <a:ext cx="3665696" cy="342900"/>
          </a:xfrm>
          <a:prstGeom prst="rect">
            <a:avLst/>
          </a:prstGeom>
          <a:noFill/>
          <a:ln>
            <a:noFill/>
          </a:ln>
        </p:spPr>
        <p:txBody>
          <a:bodyPr anchorCtr="0" anchor="t" bIns="42175" lIns="84375" spcFirstLastPara="1" rIns="84375" wrap="square" tIns="42175">
            <a:noAutofit/>
          </a:bodyPr>
          <a:lstStyle>
            <a:lvl1pPr indent="-228600" lvl="0" marL="457200" marR="0" rtl="0" algn="r">
              <a:lnSpc>
                <a:spcPct val="90000"/>
              </a:lnSpc>
              <a:spcBef>
                <a:spcPts val="923"/>
              </a:spcBef>
              <a:spcAft>
                <a:spcPts val="0"/>
              </a:spcAft>
              <a:buClr>
                <a:srgbClr val="3A3838"/>
              </a:buClr>
              <a:buSzPts val="1800"/>
              <a:buFont typeface="Arial"/>
              <a:buNone/>
              <a:defRPr b="0" i="0" sz="1800" u="none" cap="none" strike="noStrike">
                <a:solidFill>
                  <a:srgbClr val="3A3838"/>
                </a:solidFill>
                <a:latin typeface="Century Gothic"/>
                <a:ea typeface="Century Gothic"/>
                <a:cs typeface="Century Gothic"/>
                <a:sym typeface="Century Gothic"/>
              </a:defRPr>
            </a:lvl1pPr>
            <a:lvl2pPr indent="-368300" lvl="1" marL="914400" marR="0" rtl="0" algn="l">
              <a:lnSpc>
                <a:spcPct val="90000"/>
              </a:lnSpc>
              <a:spcBef>
                <a:spcPts val="462"/>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2pPr>
            <a:lvl3pPr indent="-342900" lvl="2" marL="1371600" marR="0" rtl="0" algn="l">
              <a:lnSpc>
                <a:spcPct val="90000"/>
              </a:lnSpc>
              <a:spcBef>
                <a:spcPts val="462"/>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6550" lvl="3" marL="18288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4pPr>
            <a:lvl5pPr indent="-336550" lvl="4" marL="22860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5pPr>
            <a:lvl6pPr indent="-336550" lvl="5" marL="27432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6pPr>
            <a:lvl7pPr indent="-336550" lvl="6" marL="32004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7pPr>
            <a:lvl8pPr indent="-336550" lvl="7" marL="36576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8pPr>
            <a:lvl9pPr indent="-336550" lvl="8" marL="41148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9pPr>
          </a:lstStyle>
          <a:p/>
        </p:txBody>
      </p:sp>
      <p:sp>
        <p:nvSpPr>
          <p:cNvPr id="17" name="Google Shape;17;p42"/>
          <p:cNvSpPr txBox="1"/>
          <p:nvPr>
            <p:ph idx="2" type="body"/>
          </p:nvPr>
        </p:nvSpPr>
        <p:spPr>
          <a:xfrm>
            <a:off x="4662319" y="3342478"/>
            <a:ext cx="4236589" cy="468203"/>
          </a:xfrm>
          <a:prstGeom prst="rect">
            <a:avLst/>
          </a:prstGeom>
          <a:noFill/>
          <a:ln>
            <a:noFill/>
          </a:ln>
        </p:spPr>
        <p:txBody>
          <a:bodyPr anchorCtr="0" anchor="t" bIns="42175" lIns="84375" spcFirstLastPara="1" rIns="84375" wrap="square" tIns="42175">
            <a:noAutofit/>
          </a:bodyPr>
          <a:lstStyle>
            <a:lvl1pPr indent="-228600" lvl="0" marL="457200" marR="0" rtl="0" algn="r">
              <a:lnSpc>
                <a:spcPct val="90000"/>
              </a:lnSpc>
              <a:spcBef>
                <a:spcPts val="923"/>
              </a:spcBef>
              <a:spcAft>
                <a:spcPts val="0"/>
              </a:spcAft>
              <a:buClr>
                <a:srgbClr val="757070"/>
              </a:buClr>
              <a:buSzPts val="1300"/>
              <a:buFont typeface="Arial"/>
              <a:buNone/>
              <a:defRPr b="0" i="0" sz="1300" u="none" cap="none" strike="noStrike">
                <a:solidFill>
                  <a:srgbClr val="757070"/>
                </a:solidFill>
                <a:latin typeface="Century Gothic"/>
                <a:ea typeface="Century Gothic"/>
                <a:cs typeface="Century Gothic"/>
                <a:sym typeface="Century Gothic"/>
              </a:defRPr>
            </a:lvl1pPr>
            <a:lvl2pPr indent="-368300" lvl="1" marL="914400" marR="0" rtl="0" algn="l">
              <a:lnSpc>
                <a:spcPct val="90000"/>
              </a:lnSpc>
              <a:spcBef>
                <a:spcPts val="462"/>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2pPr>
            <a:lvl3pPr indent="-342900" lvl="2" marL="1371600" marR="0" rtl="0" algn="l">
              <a:lnSpc>
                <a:spcPct val="90000"/>
              </a:lnSpc>
              <a:spcBef>
                <a:spcPts val="462"/>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6550" lvl="3" marL="18288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4pPr>
            <a:lvl5pPr indent="-336550" lvl="4" marL="22860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5pPr>
            <a:lvl6pPr indent="-336550" lvl="5" marL="27432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6pPr>
            <a:lvl7pPr indent="-336550" lvl="6" marL="32004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7pPr>
            <a:lvl8pPr indent="-336550" lvl="7" marL="36576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8pPr>
            <a:lvl9pPr indent="-336550" lvl="8" marL="41148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9pPr>
          </a:lstStyle>
          <a:p/>
        </p:txBody>
      </p:sp>
      <p:sp>
        <p:nvSpPr>
          <p:cNvPr id="18" name="Google Shape;18;p42"/>
          <p:cNvSpPr txBox="1"/>
          <p:nvPr>
            <p:ph idx="3" type="body"/>
          </p:nvPr>
        </p:nvSpPr>
        <p:spPr>
          <a:xfrm>
            <a:off x="7570162" y="4019884"/>
            <a:ext cx="1328738" cy="234553"/>
          </a:xfrm>
          <a:prstGeom prst="rect">
            <a:avLst/>
          </a:prstGeom>
          <a:noFill/>
          <a:ln>
            <a:noFill/>
          </a:ln>
        </p:spPr>
        <p:txBody>
          <a:bodyPr anchorCtr="0" anchor="t" bIns="42175" lIns="84375" spcFirstLastPara="1" rIns="84375" wrap="square" tIns="42175">
            <a:noAutofit/>
          </a:bodyPr>
          <a:lstStyle>
            <a:lvl1pPr indent="-228600" lvl="0" marL="457200" marR="0" rtl="0" algn="r">
              <a:lnSpc>
                <a:spcPct val="90000"/>
              </a:lnSpc>
              <a:spcBef>
                <a:spcPts val="923"/>
              </a:spcBef>
              <a:spcAft>
                <a:spcPts val="0"/>
              </a:spcAft>
              <a:buClr>
                <a:srgbClr val="757070"/>
              </a:buClr>
              <a:buSzPts val="1100"/>
              <a:buFont typeface="Arial"/>
              <a:buNone/>
              <a:defRPr b="0" i="0" sz="1100" u="none" cap="none" strike="noStrike">
                <a:solidFill>
                  <a:srgbClr val="757070"/>
                </a:solidFill>
                <a:latin typeface="Century Gothic"/>
                <a:ea typeface="Century Gothic"/>
                <a:cs typeface="Century Gothic"/>
                <a:sym typeface="Century Gothic"/>
              </a:defRPr>
            </a:lvl1pPr>
            <a:lvl2pPr indent="-368300" lvl="1" marL="914400" marR="0" rtl="0" algn="l">
              <a:lnSpc>
                <a:spcPct val="90000"/>
              </a:lnSpc>
              <a:spcBef>
                <a:spcPts val="462"/>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2pPr>
            <a:lvl3pPr indent="-342900" lvl="2" marL="1371600" marR="0" rtl="0" algn="l">
              <a:lnSpc>
                <a:spcPct val="90000"/>
              </a:lnSpc>
              <a:spcBef>
                <a:spcPts val="462"/>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6550" lvl="3" marL="18288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4pPr>
            <a:lvl5pPr indent="-336550" lvl="4" marL="22860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5pPr>
            <a:lvl6pPr indent="-336550" lvl="5" marL="27432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6pPr>
            <a:lvl7pPr indent="-336550" lvl="6" marL="32004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7pPr>
            <a:lvl8pPr indent="-336550" lvl="7" marL="36576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8pPr>
            <a:lvl9pPr indent="-336550" lvl="8" marL="4114800" marR="0" rtl="0" algn="l">
              <a:lnSpc>
                <a:spcPct val="90000"/>
              </a:lnSpc>
              <a:spcBef>
                <a:spcPts val="462"/>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9pPr>
          </a:lstStyle>
          <a:p/>
        </p:txBody>
      </p:sp>
      <p:cxnSp>
        <p:nvCxnSpPr>
          <p:cNvPr id="19" name="Google Shape;19;p42"/>
          <p:cNvCxnSpPr/>
          <p:nvPr/>
        </p:nvCxnSpPr>
        <p:spPr>
          <a:xfrm rot="10800000">
            <a:off x="7986540" y="3950771"/>
            <a:ext cx="851600" cy="0"/>
          </a:xfrm>
          <a:prstGeom prst="straightConnector1">
            <a:avLst/>
          </a:prstGeom>
          <a:noFill/>
          <a:ln cap="flat" cmpd="sng" w="38100">
            <a:solidFill>
              <a:srgbClr val="0066A7"/>
            </a:solidFill>
            <a:prstDash val="solid"/>
            <a:miter lim="800000"/>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ólo el título" type="titleOnly">
  <p:cSld name="TITLE_ONLY">
    <p:spTree>
      <p:nvGrpSpPr>
        <p:cNvPr id="23" name="Shape 23"/>
        <p:cNvGrpSpPr/>
        <p:nvPr/>
      </p:nvGrpSpPr>
      <p:grpSpPr>
        <a:xfrm>
          <a:off x="0" y="0"/>
          <a:ext cx="0" cy="0"/>
          <a:chOff x="0" y="0"/>
          <a:chExt cx="0" cy="0"/>
        </a:xfrm>
      </p:grpSpPr>
      <p:sp>
        <p:nvSpPr>
          <p:cNvPr id="24" name="Google Shape;24;p44"/>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lvl1pPr lvl="0" marR="0" rtl="0" algn="l">
              <a:lnSpc>
                <a:spcPct val="90000"/>
              </a:lnSpc>
              <a:spcBef>
                <a:spcPts val="0"/>
              </a:spcBef>
              <a:spcAft>
                <a:spcPts val="0"/>
              </a:spcAft>
              <a:buClr>
                <a:schemeClr val="lt1"/>
              </a:buClr>
              <a:buSzPts val="1400"/>
              <a:buFont typeface="Century Gothic"/>
              <a:buNone/>
              <a:defRPr b="0" i="0" sz="14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p:cSld name="Título">
    <p:spTree>
      <p:nvGrpSpPr>
        <p:cNvPr id="25" name="Shape 25"/>
        <p:cNvGrpSpPr/>
        <p:nvPr/>
      </p:nvGrpSpPr>
      <p:grpSpPr>
        <a:xfrm>
          <a:off x="0" y="0"/>
          <a:ext cx="0" cy="0"/>
          <a:chOff x="0" y="0"/>
          <a:chExt cx="0" cy="0"/>
        </a:xfrm>
      </p:grpSpPr>
      <p:sp>
        <p:nvSpPr>
          <p:cNvPr id="26" name="Google Shape;26;p45"/>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lvl1pPr lvl="0" marR="0" rtl="0" algn="l">
              <a:lnSpc>
                <a:spcPct val="90000"/>
              </a:lnSpc>
              <a:spcBef>
                <a:spcPts val="0"/>
              </a:spcBef>
              <a:spcAft>
                <a:spcPts val="0"/>
              </a:spcAft>
              <a:buClr>
                <a:schemeClr val="lt1"/>
              </a:buClr>
              <a:buSzPts val="1400"/>
              <a:buFont typeface="Century Gothic"/>
              <a:buNone/>
              <a:defRPr b="0" i="0" sz="14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p:cSld name="Título y objetos">
    <p:spTree>
      <p:nvGrpSpPr>
        <p:cNvPr id="27" name="Shape 27"/>
        <p:cNvGrpSpPr/>
        <p:nvPr/>
      </p:nvGrpSpPr>
      <p:grpSpPr>
        <a:xfrm>
          <a:off x="0" y="0"/>
          <a:ext cx="0" cy="0"/>
          <a:chOff x="0" y="0"/>
          <a:chExt cx="0" cy="0"/>
        </a:xfrm>
      </p:grpSpPr>
      <p:sp>
        <p:nvSpPr>
          <p:cNvPr id="28" name="Google Shape;28;p46"/>
          <p:cNvSpPr txBox="1"/>
          <p:nvPr>
            <p:ph type="title"/>
          </p:nvPr>
        </p:nvSpPr>
        <p:spPr>
          <a:xfrm>
            <a:off x="648960" y="33471"/>
            <a:ext cx="8027501" cy="486055"/>
          </a:xfrm>
          <a:prstGeom prst="rect">
            <a:avLst/>
          </a:prstGeom>
          <a:noFill/>
          <a:ln>
            <a:noFill/>
          </a:ln>
        </p:spPr>
        <p:txBody>
          <a:bodyPr anchorCtr="0" anchor="t" bIns="45700" lIns="91425" spcFirstLastPara="1" rIns="91425" wrap="square" tIns="45700">
            <a:noAutofit/>
          </a:bodyPr>
          <a:lstStyle>
            <a:lvl1pPr lvl="0" marR="0" rtl="0" algn="ctr">
              <a:lnSpc>
                <a:spcPct val="90000"/>
              </a:lnSpc>
              <a:spcBef>
                <a:spcPts val="0"/>
              </a:spcBef>
              <a:spcAft>
                <a:spcPts val="0"/>
              </a:spcAft>
              <a:buClr>
                <a:schemeClr val="lt1"/>
              </a:buClr>
              <a:buSzPts val="1625"/>
              <a:buFont typeface="Verdana"/>
              <a:buNone/>
              <a:defRPr b="1" i="0" sz="1625" u="none" cap="none" strike="noStrike">
                <a:solidFill>
                  <a:schemeClr val="lt1"/>
                </a:solidFill>
                <a:latin typeface="Verdana"/>
                <a:ea typeface="Verdana"/>
                <a:cs typeface="Verdana"/>
                <a:sym typeface="Verdan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9" name="Google Shape;29;p46"/>
          <p:cNvSpPr txBox="1"/>
          <p:nvPr>
            <p:ph idx="12" type="sldNum"/>
          </p:nvPr>
        </p:nvSpPr>
        <p:spPr>
          <a:xfrm>
            <a:off x="467546" y="4890194"/>
            <a:ext cx="539552" cy="27384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alibri"/>
                <a:ea typeface="Calibri"/>
                <a:cs typeface="Calibri"/>
                <a:sym typeface="Calibri"/>
              </a:defRPr>
            </a:lvl1pPr>
            <a:lvl2pPr indent="0" lvl="1" marL="0" marR="0" rtl="0" algn="l">
              <a:spcBef>
                <a:spcPts val="0"/>
              </a:spcBef>
              <a:buNone/>
              <a:defRPr sz="1800">
                <a:solidFill>
                  <a:schemeClr val="lt1"/>
                </a:solidFill>
                <a:latin typeface="Calibri"/>
                <a:ea typeface="Calibri"/>
                <a:cs typeface="Calibri"/>
                <a:sym typeface="Calibri"/>
              </a:defRPr>
            </a:lvl2pPr>
            <a:lvl3pPr indent="0" lvl="2" marL="0" marR="0" rtl="0" algn="l">
              <a:spcBef>
                <a:spcPts val="0"/>
              </a:spcBef>
              <a:buNone/>
              <a:defRPr sz="1800">
                <a:solidFill>
                  <a:schemeClr val="lt1"/>
                </a:solidFill>
                <a:latin typeface="Calibri"/>
                <a:ea typeface="Calibri"/>
                <a:cs typeface="Calibri"/>
                <a:sym typeface="Calibri"/>
              </a:defRPr>
            </a:lvl3pPr>
            <a:lvl4pPr indent="0" lvl="3" marL="0" marR="0" rtl="0" algn="l">
              <a:spcBef>
                <a:spcPts val="0"/>
              </a:spcBef>
              <a:buNone/>
              <a:defRPr sz="1800">
                <a:solidFill>
                  <a:schemeClr val="lt1"/>
                </a:solidFill>
                <a:latin typeface="Calibri"/>
                <a:ea typeface="Calibri"/>
                <a:cs typeface="Calibri"/>
                <a:sym typeface="Calibri"/>
              </a:defRPr>
            </a:lvl4pPr>
            <a:lvl5pPr indent="0" lvl="4" marL="0" marR="0" rtl="0" algn="l">
              <a:spcBef>
                <a:spcPts val="0"/>
              </a:spcBef>
              <a:buNone/>
              <a:defRPr sz="1800">
                <a:solidFill>
                  <a:schemeClr val="lt1"/>
                </a:solidFill>
                <a:latin typeface="Calibri"/>
                <a:ea typeface="Calibri"/>
                <a:cs typeface="Calibri"/>
                <a:sym typeface="Calibri"/>
              </a:defRPr>
            </a:lvl5pPr>
            <a:lvl6pPr indent="0" lvl="5" marL="0" marR="0" rtl="0" algn="l">
              <a:spcBef>
                <a:spcPts val="0"/>
              </a:spcBef>
              <a:buNone/>
              <a:defRPr sz="1800">
                <a:solidFill>
                  <a:schemeClr val="lt1"/>
                </a:solidFill>
                <a:latin typeface="Calibri"/>
                <a:ea typeface="Calibri"/>
                <a:cs typeface="Calibri"/>
                <a:sym typeface="Calibri"/>
              </a:defRPr>
            </a:lvl6pPr>
            <a:lvl7pPr indent="0" lvl="6" marL="0" marR="0" rtl="0" algn="l">
              <a:spcBef>
                <a:spcPts val="0"/>
              </a:spcBef>
              <a:buNone/>
              <a:defRPr sz="1800">
                <a:solidFill>
                  <a:schemeClr val="lt1"/>
                </a:solidFill>
                <a:latin typeface="Calibri"/>
                <a:ea typeface="Calibri"/>
                <a:cs typeface="Calibri"/>
                <a:sym typeface="Calibri"/>
              </a:defRPr>
            </a:lvl7pPr>
            <a:lvl8pPr indent="0" lvl="7" marL="0" marR="0" rtl="0" algn="l">
              <a:spcBef>
                <a:spcPts val="0"/>
              </a:spcBef>
              <a:buNone/>
              <a:defRPr sz="1800">
                <a:solidFill>
                  <a:schemeClr val="lt1"/>
                </a:solidFill>
                <a:latin typeface="Calibri"/>
                <a:ea typeface="Calibri"/>
                <a:cs typeface="Calibri"/>
                <a:sym typeface="Calibri"/>
              </a:defRPr>
            </a:lvl8pPr>
            <a:lvl9pPr indent="0" lvl="8" marL="0" marR="0" rtl="0" algn="l">
              <a:spcBef>
                <a:spcPts val="0"/>
              </a:spcBef>
              <a:buNone/>
              <a:defRPr sz="1800">
                <a:solidFill>
                  <a:schemeClr val="lt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30" name="Shape 3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personalizzato">
  <p:cSld name="Layout personalizzato">
    <p:spTree>
      <p:nvGrpSpPr>
        <p:cNvPr id="31" name="Shape 31"/>
        <p:cNvGrpSpPr/>
        <p:nvPr/>
      </p:nvGrpSpPr>
      <p:grpSpPr>
        <a:xfrm>
          <a:off x="0" y="0"/>
          <a:ext cx="0" cy="0"/>
          <a:chOff x="0" y="0"/>
          <a:chExt cx="0" cy="0"/>
        </a:xfrm>
      </p:grpSpPr>
      <p:sp>
        <p:nvSpPr>
          <p:cNvPr id="32" name="Google Shape;32;p48"/>
          <p:cNvSpPr txBox="1"/>
          <p:nvPr>
            <p:ph idx="1" type="body"/>
          </p:nvPr>
        </p:nvSpPr>
        <p:spPr>
          <a:xfrm>
            <a:off x="5233214" y="2808880"/>
            <a:ext cx="3665696" cy="342900"/>
          </a:xfrm>
          <a:prstGeom prst="rect">
            <a:avLst/>
          </a:prstGeom>
          <a:noFill/>
          <a:ln>
            <a:noFill/>
          </a:ln>
        </p:spPr>
        <p:txBody>
          <a:bodyPr anchorCtr="0" anchor="t" bIns="45700" lIns="91400" spcFirstLastPara="1" rIns="91400" wrap="square" tIns="45700">
            <a:noAutofit/>
          </a:bodyPr>
          <a:lstStyle>
            <a:lvl1pPr indent="-228600" lvl="0" marL="457200" marR="0" rtl="0" algn="r">
              <a:lnSpc>
                <a:spcPct val="90000"/>
              </a:lnSpc>
              <a:spcBef>
                <a:spcPts val="1083"/>
              </a:spcBef>
              <a:spcAft>
                <a:spcPts val="0"/>
              </a:spcAft>
              <a:buClr>
                <a:srgbClr val="3A3838"/>
              </a:buClr>
              <a:buSzPts val="2000"/>
              <a:buFont typeface="Arial"/>
              <a:buNone/>
              <a:defRPr b="0" i="0" sz="2000" u="none" cap="none" strike="noStrike">
                <a:solidFill>
                  <a:srgbClr val="3A3838"/>
                </a:solidFill>
                <a:latin typeface="Century Gothic"/>
                <a:ea typeface="Century Gothic"/>
                <a:cs typeface="Century Gothic"/>
                <a:sym typeface="Century Gothic"/>
              </a:defRPr>
            </a:lvl1pPr>
            <a:lvl2pPr indent="-393700" lvl="1" marL="914400" marR="0" rtl="0" algn="l">
              <a:lnSpc>
                <a:spcPct val="90000"/>
              </a:lnSpc>
              <a:spcBef>
                <a:spcPts val="542"/>
              </a:spcBef>
              <a:spcAft>
                <a:spcPts val="0"/>
              </a:spcAft>
              <a:buClr>
                <a:schemeClr val="dk1"/>
              </a:buClr>
              <a:buSzPts val="2600"/>
              <a:buFont typeface="Arial"/>
              <a:buChar char="•"/>
              <a:defRPr b="0" i="0" sz="2600" u="none" cap="none" strike="noStrike">
                <a:solidFill>
                  <a:schemeClr val="dk1"/>
                </a:solidFill>
                <a:latin typeface="Calibri"/>
                <a:ea typeface="Calibri"/>
                <a:cs typeface="Calibri"/>
                <a:sym typeface="Calibri"/>
              </a:defRPr>
            </a:lvl2pPr>
            <a:lvl3pPr indent="-368300" lvl="2" marL="1371600" marR="0" rtl="0" algn="l">
              <a:lnSpc>
                <a:spcPct val="90000"/>
              </a:lnSpc>
              <a:spcBef>
                <a:spcPts val="542"/>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33" name="Google Shape;33;p48"/>
          <p:cNvSpPr txBox="1"/>
          <p:nvPr>
            <p:ph idx="2" type="body"/>
          </p:nvPr>
        </p:nvSpPr>
        <p:spPr>
          <a:xfrm>
            <a:off x="4662320" y="3342477"/>
            <a:ext cx="4236589" cy="468203"/>
          </a:xfrm>
          <a:prstGeom prst="rect">
            <a:avLst/>
          </a:prstGeom>
          <a:noFill/>
          <a:ln>
            <a:noFill/>
          </a:ln>
        </p:spPr>
        <p:txBody>
          <a:bodyPr anchorCtr="0" anchor="t" bIns="45700" lIns="91400" spcFirstLastPara="1" rIns="91400" wrap="square" tIns="45700">
            <a:noAutofit/>
          </a:bodyPr>
          <a:lstStyle>
            <a:lvl1pPr indent="-228600" lvl="0" marL="457200" marR="0" rtl="0" algn="r">
              <a:lnSpc>
                <a:spcPct val="90000"/>
              </a:lnSpc>
              <a:spcBef>
                <a:spcPts val="1000"/>
              </a:spcBef>
              <a:spcAft>
                <a:spcPts val="0"/>
              </a:spcAft>
              <a:buClr>
                <a:srgbClr val="757070"/>
              </a:buClr>
              <a:buSzPts val="1400"/>
              <a:buFont typeface="Arial"/>
              <a:buNone/>
              <a:defRPr b="0" i="0" sz="1400" u="none" cap="none" strike="noStrike">
                <a:solidFill>
                  <a:srgbClr val="757070"/>
                </a:solidFill>
                <a:latin typeface="Century Gothic"/>
                <a:ea typeface="Century Gothic"/>
                <a:cs typeface="Century Gothic"/>
                <a:sym typeface="Century Gothic"/>
              </a:defRPr>
            </a:lvl1pPr>
            <a:lvl2pPr indent="-393700" lvl="1" marL="914400" marR="0" rtl="0" algn="l">
              <a:lnSpc>
                <a:spcPct val="90000"/>
              </a:lnSpc>
              <a:spcBef>
                <a:spcPts val="542"/>
              </a:spcBef>
              <a:spcAft>
                <a:spcPts val="0"/>
              </a:spcAft>
              <a:buClr>
                <a:schemeClr val="dk1"/>
              </a:buClr>
              <a:buSzPts val="2600"/>
              <a:buFont typeface="Arial"/>
              <a:buChar char="•"/>
              <a:defRPr b="0" i="0" sz="2600" u="none" cap="none" strike="noStrike">
                <a:solidFill>
                  <a:schemeClr val="dk1"/>
                </a:solidFill>
                <a:latin typeface="Calibri"/>
                <a:ea typeface="Calibri"/>
                <a:cs typeface="Calibri"/>
                <a:sym typeface="Calibri"/>
              </a:defRPr>
            </a:lvl2pPr>
            <a:lvl3pPr indent="-368300" lvl="2" marL="1371600" marR="0" rtl="0" algn="l">
              <a:lnSpc>
                <a:spcPct val="90000"/>
              </a:lnSpc>
              <a:spcBef>
                <a:spcPts val="542"/>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34" name="Google Shape;34;p48"/>
          <p:cNvSpPr txBox="1"/>
          <p:nvPr>
            <p:ph idx="3" type="body"/>
          </p:nvPr>
        </p:nvSpPr>
        <p:spPr>
          <a:xfrm>
            <a:off x="7570162" y="4019882"/>
            <a:ext cx="1328738" cy="234554"/>
          </a:xfrm>
          <a:prstGeom prst="rect">
            <a:avLst/>
          </a:prstGeom>
          <a:noFill/>
          <a:ln>
            <a:noFill/>
          </a:ln>
        </p:spPr>
        <p:txBody>
          <a:bodyPr anchorCtr="0" anchor="t" bIns="45700" lIns="91400" spcFirstLastPara="1" rIns="91400" wrap="square" tIns="45700">
            <a:noAutofit/>
          </a:bodyPr>
          <a:lstStyle>
            <a:lvl1pPr indent="-228600" lvl="0" marL="457200" marR="0" rtl="0" algn="r">
              <a:lnSpc>
                <a:spcPct val="90000"/>
              </a:lnSpc>
              <a:spcBef>
                <a:spcPts val="1083"/>
              </a:spcBef>
              <a:spcAft>
                <a:spcPts val="0"/>
              </a:spcAft>
              <a:buClr>
                <a:srgbClr val="757070"/>
              </a:buClr>
              <a:buSzPts val="1200"/>
              <a:buFont typeface="Arial"/>
              <a:buNone/>
              <a:defRPr b="0" i="0" sz="1200" u="none" cap="none" strike="noStrike">
                <a:solidFill>
                  <a:srgbClr val="757070"/>
                </a:solidFill>
                <a:latin typeface="Century Gothic"/>
                <a:ea typeface="Century Gothic"/>
                <a:cs typeface="Century Gothic"/>
                <a:sym typeface="Century Gothic"/>
              </a:defRPr>
            </a:lvl1pPr>
            <a:lvl2pPr indent="-393700" lvl="1" marL="914400" marR="0" rtl="0" algn="l">
              <a:lnSpc>
                <a:spcPct val="90000"/>
              </a:lnSpc>
              <a:spcBef>
                <a:spcPts val="542"/>
              </a:spcBef>
              <a:spcAft>
                <a:spcPts val="0"/>
              </a:spcAft>
              <a:buClr>
                <a:schemeClr val="dk1"/>
              </a:buClr>
              <a:buSzPts val="2600"/>
              <a:buFont typeface="Arial"/>
              <a:buChar char="•"/>
              <a:defRPr b="0" i="0" sz="2600" u="none" cap="none" strike="noStrike">
                <a:solidFill>
                  <a:schemeClr val="dk1"/>
                </a:solidFill>
                <a:latin typeface="Calibri"/>
                <a:ea typeface="Calibri"/>
                <a:cs typeface="Calibri"/>
                <a:sym typeface="Calibri"/>
              </a:defRPr>
            </a:lvl2pPr>
            <a:lvl3pPr indent="-368300" lvl="2" marL="1371600" marR="0" rtl="0" algn="l">
              <a:lnSpc>
                <a:spcPct val="90000"/>
              </a:lnSpc>
              <a:spcBef>
                <a:spcPts val="542"/>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personalizzato">
  <p:cSld name="Layout personalizzato">
    <p:spTree>
      <p:nvGrpSpPr>
        <p:cNvPr id="38" name="Shape 38"/>
        <p:cNvGrpSpPr/>
        <p:nvPr/>
      </p:nvGrpSpPr>
      <p:grpSpPr>
        <a:xfrm>
          <a:off x="0" y="0"/>
          <a:ext cx="0" cy="0"/>
          <a:chOff x="0" y="0"/>
          <a:chExt cx="0" cy="0"/>
        </a:xfrm>
      </p:grpSpPr>
      <p:sp>
        <p:nvSpPr>
          <p:cNvPr id="39" name="Google Shape;39;p50"/>
          <p:cNvSpPr txBox="1"/>
          <p:nvPr>
            <p:ph idx="1" type="body"/>
          </p:nvPr>
        </p:nvSpPr>
        <p:spPr>
          <a:xfrm>
            <a:off x="5233212" y="2808880"/>
            <a:ext cx="3665696" cy="342900"/>
          </a:xfrm>
          <a:prstGeom prst="rect">
            <a:avLst/>
          </a:prstGeom>
          <a:noFill/>
          <a:ln>
            <a:noFill/>
          </a:ln>
        </p:spPr>
        <p:txBody>
          <a:bodyPr anchorCtr="0" anchor="t" bIns="45700" lIns="91400" spcFirstLastPara="1" rIns="91400" wrap="square" tIns="45700">
            <a:noAutofit/>
          </a:bodyPr>
          <a:lstStyle>
            <a:lvl1pPr indent="-228600" lvl="0" marL="457200" marR="0" rtl="0" algn="r">
              <a:lnSpc>
                <a:spcPct val="90000"/>
              </a:lnSpc>
              <a:spcBef>
                <a:spcPts val="1083"/>
              </a:spcBef>
              <a:spcAft>
                <a:spcPts val="0"/>
              </a:spcAft>
              <a:buClr>
                <a:srgbClr val="3A3838"/>
              </a:buClr>
              <a:buSzPts val="2000"/>
              <a:buFont typeface="Arial"/>
              <a:buNone/>
              <a:defRPr b="0" i="0" sz="2000" u="none" cap="none" strike="noStrike">
                <a:solidFill>
                  <a:srgbClr val="3A3838"/>
                </a:solidFill>
                <a:latin typeface="Century Gothic"/>
                <a:ea typeface="Century Gothic"/>
                <a:cs typeface="Century Gothic"/>
                <a:sym typeface="Century Gothic"/>
              </a:defRPr>
            </a:lvl1pPr>
            <a:lvl2pPr indent="-393700" lvl="1" marL="914400" marR="0" rtl="0" algn="l">
              <a:lnSpc>
                <a:spcPct val="90000"/>
              </a:lnSpc>
              <a:spcBef>
                <a:spcPts val="542"/>
              </a:spcBef>
              <a:spcAft>
                <a:spcPts val="0"/>
              </a:spcAft>
              <a:buClr>
                <a:schemeClr val="dk1"/>
              </a:buClr>
              <a:buSzPts val="2600"/>
              <a:buFont typeface="Arial"/>
              <a:buChar char="•"/>
              <a:defRPr b="0" i="0" sz="2600" u="none" cap="none" strike="noStrike">
                <a:solidFill>
                  <a:schemeClr val="dk1"/>
                </a:solidFill>
                <a:latin typeface="Calibri"/>
                <a:ea typeface="Calibri"/>
                <a:cs typeface="Calibri"/>
                <a:sym typeface="Calibri"/>
              </a:defRPr>
            </a:lvl2pPr>
            <a:lvl3pPr indent="-368300" lvl="2" marL="1371600" marR="0" rtl="0" algn="l">
              <a:lnSpc>
                <a:spcPct val="90000"/>
              </a:lnSpc>
              <a:spcBef>
                <a:spcPts val="542"/>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40" name="Google Shape;40;p50"/>
          <p:cNvSpPr txBox="1"/>
          <p:nvPr>
            <p:ph idx="2" type="body"/>
          </p:nvPr>
        </p:nvSpPr>
        <p:spPr>
          <a:xfrm>
            <a:off x="4662320" y="3342477"/>
            <a:ext cx="4236589" cy="468203"/>
          </a:xfrm>
          <a:prstGeom prst="rect">
            <a:avLst/>
          </a:prstGeom>
          <a:noFill/>
          <a:ln>
            <a:noFill/>
          </a:ln>
        </p:spPr>
        <p:txBody>
          <a:bodyPr anchorCtr="0" anchor="t" bIns="45700" lIns="91400" spcFirstLastPara="1" rIns="91400" wrap="square" tIns="45700">
            <a:noAutofit/>
          </a:bodyPr>
          <a:lstStyle>
            <a:lvl1pPr indent="-228600" lvl="0" marL="457200" marR="0" rtl="0" algn="r">
              <a:lnSpc>
                <a:spcPct val="90000"/>
              </a:lnSpc>
              <a:spcBef>
                <a:spcPts val="1000"/>
              </a:spcBef>
              <a:spcAft>
                <a:spcPts val="0"/>
              </a:spcAft>
              <a:buClr>
                <a:srgbClr val="757070"/>
              </a:buClr>
              <a:buSzPts val="1400"/>
              <a:buFont typeface="Arial"/>
              <a:buNone/>
              <a:defRPr b="0" i="0" sz="1400" u="none" cap="none" strike="noStrike">
                <a:solidFill>
                  <a:srgbClr val="757070"/>
                </a:solidFill>
                <a:latin typeface="Century Gothic"/>
                <a:ea typeface="Century Gothic"/>
                <a:cs typeface="Century Gothic"/>
                <a:sym typeface="Century Gothic"/>
              </a:defRPr>
            </a:lvl1pPr>
            <a:lvl2pPr indent="-393700" lvl="1" marL="914400" marR="0" rtl="0" algn="l">
              <a:lnSpc>
                <a:spcPct val="90000"/>
              </a:lnSpc>
              <a:spcBef>
                <a:spcPts val="542"/>
              </a:spcBef>
              <a:spcAft>
                <a:spcPts val="0"/>
              </a:spcAft>
              <a:buClr>
                <a:schemeClr val="dk1"/>
              </a:buClr>
              <a:buSzPts val="2600"/>
              <a:buFont typeface="Arial"/>
              <a:buChar char="•"/>
              <a:defRPr b="0" i="0" sz="2600" u="none" cap="none" strike="noStrike">
                <a:solidFill>
                  <a:schemeClr val="dk1"/>
                </a:solidFill>
                <a:latin typeface="Calibri"/>
                <a:ea typeface="Calibri"/>
                <a:cs typeface="Calibri"/>
                <a:sym typeface="Calibri"/>
              </a:defRPr>
            </a:lvl2pPr>
            <a:lvl3pPr indent="-368300" lvl="2" marL="1371600" marR="0" rtl="0" algn="l">
              <a:lnSpc>
                <a:spcPct val="90000"/>
              </a:lnSpc>
              <a:spcBef>
                <a:spcPts val="542"/>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41" name="Google Shape;41;p50"/>
          <p:cNvSpPr txBox="1"/>
          <p:nvPr>
            <p:ph idx="3" type="body"/>
          </p:nvPr>
        </p:nvSpPr>
        <p:spPr>
          <a:xfrm>
            <a:off x="7570162" y="4019882"/>
            <a:ext cx="1328738" cy="234554"/>
          </a:xfrm>
          <a:prstGeom prst="rect">
            <a:avLst/>
          </a:prstGeom>
          <a:noFill/>
          <a:ln>
            <a:noFill/>
          </a:ln>
        </p:spPr>
        <p:txBody>
          <a:bodyPr anchorCtr="0" anchor="t" bIns="45700" lIns="91400" spcFirstLastPara="1" rIns="91400" wrap="square" tIns="45700">
            <a:noAutofit/>
          </a:bodyPr>
          <a:lstStyle>
            <a:lvl1pPr indent="-228600" lvl="0" marL="457200" marR="0" rtl="0" algn="r">
              <a:lnSpc>
                <a:spcPct val="90000"/>
              </a:lnSpc>
              <a:spcBef>
                <a:spcPts val="1083"/>
              </a:spcBef>
              <a:spcAft>
                <a:spcPts val="0"/>
              </a:spcAft>
              <a:buClr>
                <a:srgbClr val="757070"/>
              </a:buClr>
              <a:buSzPts val="1200"/>
              <a:buFont typeface="Arial"/>
              <a:buNone/>
              <a:defRPr b="0" i="0" sz="1200" u="none" cap="none" strike="noStrike">
                <a:solidFill>
                  <a:srgbClr val="757070"/>
                </a:solidFill>
                <a:latin typeface="Century Gothic"/>
                <a:ea typeface="Century Gothic"/>
                <a:cs typeface="Century Gothic"/>
                <a:sym typeface="Century Gothic"/>
              </a:defRPr>
            </a:lvl1pPr>
            <a:lvl2pPr indent="-393700" lvl="1" marL="914400" marR="0" rtl="0" algn="l">
              <a:lnSpc>
                <a:spcPct val="90000"/>
              </a:lnSpc>
              <a:spcBef>
                <a:spcPts val="542"/>
              </a:spcBef>
              <a:spcAft>
                <a:spcPts val="0"/>
              </a:spcAft>
              <a:buClr>
                <a:schemeClr val="dk1"/>
              </a:buClr>
              <a:buSzPts val="2600"/>
              <a:buFont typeface="Arial"/>
              <a:buChar char="•"/>
              <a:defRPr b="0" i="0" sz="2600" u="none" cap="none" strike="noStrike">
                <a:solidFill>
                  <a:schemeClr val="dk1"/>
                </a:solidFill>
                <a:latin typeface="Calibri"/>
                <a:ea typeface="Calibri"/>
                <a:cs typeface="Calibri"/>
                <a:sym typeface="Calibri"/>
              </a:defRPr>
            </a:lvl2pPr>
            <a:lvl3pPr indent="-368300" lvl="2" marL="1371600" marR="0" rtl="0" algn="l">
              <a:lnSpc>
                <a:spcPct val="90000"/>
              </a:lnSpc>
              <a:spcBef>
                <a:spcPts val="542"/>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42"/>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5" Type="http://schemas.openxmlformats.org/officeDocument/2006/relationships/slideLayout" Target="../slideLayouts/slideLayout6.xml"/><Relationship Id="rId6"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41"/>
          <p:cNvPicPr preferRelativeResize="0"/>
          <p:nvPr/>
        </p:nvPicPr>
        <p:blipFill rotWithShape="1">
          <a:blip r:embed="rId1">
            <a:alphaModFix/>
          </a:blip>
          <a:srcRect b="0" l="0" r="0" t="0"/>
          <a:stretch/>
        </p:blipFill>
        <p:spPr>
          <a:xfrm>
            <a:off x="-6662" y="699542"/>
            <a:ext cx="6750567" cy="3374953"/>
          </a:xfrm>
          <a:prstGeom prst="rect">
            <a:avLst/>
          </a:prstGeom>
          <a:noFill/>
          <a:ln>
            <a:noFill/>
          </a:ln>
        </p:spPr>
      </p:pic>
      <p:sp>
        <p:nvSpPr>
          <p:cNvPr id="11" name="Google Shape;11;p41"/>
          <p:cNvSpPr txBox="1"/>
          <p:nvPr/>
        </p:nvSpPr>
        <p:spPr>
          <a:xfrm>
            <a:off x="5905599" y="4962401"/>
            <a:ext cx="3318966" cy="108347"/>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r>
              <a:rPr b="0" i="0" lang="es-ES" sz="800" u="none" cap="none" strike="noStrike">
                <a:solidFill>
                  <a:srgbClr val="FFFFFF"/>
                </a:solidFill>
                <a:latin typeface="Calibri"/>
                <a:ea typeface="Calibri"/>
                <a:cs typeface="Calibri"/>
                <a:sym typeface="Calibri"/>
              </a:rPr>
              <a:t> Copyright © 2016 SDG group. All rights reserved. www.sdggroup.com</a:t>
            </a:r>
            <a:endParaRPr/>
          </a:p>
        </p:txBody>
      </p:sp>
      <p:sp>
        <p:nvSpPr>
          <p:cNvPr id="12" name="Google Shape;12;p41"/>
          <p:cNvSpPr/>
          <p:nvPr/>
        </p:nvSpPr>
        <p:spPr>
          <a:xfrm>
            <a:off x="-6000" y="102862"/>
            <a:ext cx="6991744" cy="396000"/>
          </a:xfrm>
          <a:custGeom>
            <a:rect b="b" l="l" r="r" t="t"/>
            <a:pathLst>
              <a:path extrusionOk="0" h="561975" w="10624457">
                <a:moveTo>
                  <a:pt x="0" y="0"/>
                </a:moveTo>
                <a:lnTo>
                  <a:pt x="10624457" y="0"/>
                </a:lnTo>
                <a:lnTo>
                  <a:pt x="10267105" y="561975"/>
                </a:lnTo>
                <a:lnTo>
                  <a:pt x="0" y="561975"/>
                </a:lnTo>
                <a:lnTo>
                  <a:pt x="0" y="0"/>
                </a:lnTo>
                <a:close/>
              </a:path>
            </a:pathLst>
          </a:custGeom>
          <a:solidFill>
            <a:srgbClr val="0071AA"/>
          </a:solidFill>
          <a:ln>
            <a:noFill/>
          </a:ln>
        </p:spPr>
        <p:txBody>
          <a:bodyPr anchorCtr="0" anchor="ctr" bIns="45700" lIns="91400" spcFirstLastPara="1" rIns="91400"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 name="Google Shape;13;p41"/>
          <p:cNvSpPr/>
          <p:nvPr/>
        </p:nvSpPr>
        <p:spPr>
          <a:xfrm flipH="1">
            <a:off x="2771800" y="498862"/>
            <a:ext cx="3972106" cy="4602685"/>
          </a:xfrm>
          <a:prstGeom prst="rtTriangle">
            <a:avLst/>
          </a:prstGeom>
          <a:solidFill>
            <a:schemeClr val="lt1"/>
          </a:solidFill>
          <a:ln>
            <a:noFill/>
          </a:ln>
        </p:spPr>
        <p:txBody>
          <a:bodyPr anchorCtr="0" anchor="ctr" bIns="45700" lIns="91400" spcFirstLastPara="1" rIns="91400"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 name="Google Shape;14;p41"/>
          <p:cNvSpPr/>
          <p:nvPr/>
        </p:nvSpPr>
        <p:spPr>
          <a:xfrm>
            <a:off x="-36512" y="606479"/>
            <a:ext cx="6876256" cy="4495068"/>
          </a:xfrm>
          <a:prstGeom prst="rect">
            <a:avLst/>
          </a:prstGeom>
          <a:solidFill>
            <a:schemeClr val="lt1">
              <a:alpha val="41960"/>
            </a:schemeClr>
          </a:solidFill>
          <a:ln>
            <a:noFill/>
          </a:ln>
        </p:spPr>
        <p:txBody>
          <a:bodyPr anchorCtr="0" anchor="ctr" bIns="45700" lIns="91400" spcFirstLastPara="1" rIns="91400"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 name="Shape 20"/>
        <p:cNvGrpSpPr/>
        <p:nvPr/>
      </p:nvGrpSpPr>
      <p:grpSpPr>
        <a:xfrm>
          <a:off x="0" y="0"/>
          <a:ext cx="0" cy="0"/>
          <a:chOff x="0" y="0"/>
          <a:chExt cx="0" cy="0"/>
        </a:xfrm>
      </p:grpSpPr>
      <p:sp>
        <p:nvSpPr>
          <p:cNvPr id="21" name="Google Shape;21;p43"/>
          <p:cNvSpPr/>
          <p:nvPr/>
        </p:nvSpPr>
        <p:spPr>
          <a:xfrm>
            <a:off x="2" y="5022057"/>
            <a:ext cx="9142332" cy="121443"/>
          </a:xfrm>
          <a:prstGeom prst="rect">
            <a:avLst/>
          </a:prstGeom>
          <a:solidFill>
            <a:schemeClr val="dk1">
              <a:alpha val="9803"/>
            </a:schemeClr>
          </a:solidFill>
          <a:ln>
            <a:noFill/>
          </a:ln>
        </p:spPr>
        <p:txBody>
          <a:bodyPr anchorCtr="0" anchor="ctr" bIns="49475" lIns="98975" spcFirstLastPara="1" rIns="98975" wrap="square" tIns="49475">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2" name="Google Shape;22;p43"/>
          <p:cNvSpPr/>
          <p:nvPr/>
        </p:nvSpPr>
        <p:spPr>
          <a:xfrm>
            <a:off x="59" y="117489"/>
            <a:ext cx="7752863" cy="270000"/>
          </a:xfrm>
          <a:custGeom>
            <a:rect b="b" l="l" r="r" t="t"/>
            <a:pathLst>
              <a:path extrusionOk="0" h="561975" w="10624457">
                <a:moveTo>
                  <a:pt x="0" y="0"/>
                </a:moveTo>
                <a:lnTo>
                  <a:pt x="10624457" y="0"/>
                </a:lnTo>
                <a:lnTo>
                  <a:pt x="10267105" y="561975"/>
                </a:lnTo>
                <a:lnTo>
                  <a:pt x="0" y="561975"/>
                </a:lnTo>
                <a:lnTo>
                  <a:pt x="0" y="0"/>
                </a:lnTo>
                <a:close/>
              </a:path>
            </a:pathLst>
          </a:custGeom>
          <a:solidFill>
            <a:srgbClr val="0071AA"/>
          </a:solidFill>
          <a:ln>
            <a:noFill/>
          </a:ln>
        </p:spPr>
        <p:txBody>
          <a:bodyPr anchorCtr="0" anchor="ctr" bIns="49475" lIns="98975" spcFirstLastPara="1" rIns="98975" wrap="square" tIns="49475">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51" r:id="rId1"/>
    <p:sldLayoutId id="2147483652" r:id="rId2"/>
    <p:sldLayoutId id="2147483653" r:id="rId3"/>
    <p:sldLayoutId id="2147483654" r:id="rId4"/>
    <p:sldLayoutId id="2147483655" r:id="rId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 name="Shape 35"/>
        <p:cNvGrpSpPr/>
        <p:nvPr/>
      </p:nvGrpSpPr>
      <p:grpSpPr>
        <a:xfrm>
          <a:off x="0" y="0"/>
          <a:ext cx="0" cy="0"/>
          <a:chOff x="0" y="0"/>
          <a:chExt cx="0" cy="0"/>
        </a:xfrm>
      </p:grpSpPr>
      <p:sp>
        <p:nvSpPr>
          <p:cNvPr id="36" name="Google Shape;36;p49"/>
          <p:cNvSpPr/>
          <p:nvPr/>
        </p:nvSpPr>
        <p:spPr>
          <a:xfrm>
            <a:off x="2" y="5022057"/>
            <a:ext cx="9142332" cy="121443"/>
          </a:xfrm>
          <a:prstGeom prst="rect">
            <a:avLst/>
          </a:prstGeom>
          <a:solidFill>
            <a:schemeClr val="dk1">
              <a:alpha val="9803"/>
            </a:schemeClr>
          </a:solidFill>
          <a:ln>
            <a:noFill/>
          </a:ln>
        </p:spPr>
        <p:txBody>
          <a:bodyPr anchorCtr="0" anchor="ctr" bIns="49475" lIns="98975" spcFirstLastPara="1" rIns="98975" wrap="square" tIns="49475">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37" name="Google Shape;37;p49"/>
          <p:cNvSpPr/>
          <p:nvPr/>
        </p:nvSpPr>
        <p:spPr>
          <a:xfrm>
            <a:off x="57" y="117489"/>
            <a:ext cx="7752863" cy="270000"/>
          </a:xfrm>
          <a:custGeom>
            <a:rect b="b" l="l" r="r" t="t"/>
            <a:pathLst>
              <a:path extrusionOk="0" h="561975" w="10624457">
                <a:moveTo>
                  <a:pt x="0" y="0"/>
                </a:moveTo>
                <a:lnTo>
                  <a:pt x="10624457" y="0"/>
                </a:lnTo>
                <a:lnTo>
                  <a:pt x="10267105" y="561975"/>
                </a:lnTo>
                <a:lnTo>
                  <a:pt x="0" y="561975"/>
                </a:lnTo>
                <a:lnTo>
                  <a:pt x="0" y="0"/>
                </a:lnTo>
                <a:close/>
              </a:path>
            </a:pathLst>
          </a:custGeom>
          <a:solidFill>
            <a:srgbClr val="0071AA"/>
          </a:solidFill>
          <a:ln>
            <a:noFill/>
          </a:ln>
        </p:spPr>
        <p:txBody>
          <a:bodyPr anchorCtr="0" anchor="ctr" bIns="49475" lIns="98975" spcFirstLastPara="1" rIns="98975" wrap="square" tIns="49475">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57"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7.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0.jpg"/><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s://www.youtube.com/watch?v=E7Fbf7R3x6I"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s://www.youtube.com/watch?v=QXjU9qTsYCc&amp;ab_channel=FrameofEssence" TargetMode="External"/><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5.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agilemanifesto.org/iso/es/manifesto.html"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hyperlink" Target="https://agilemanifesto.org/iso/es/manifesto.html" TargetMode="External"/><Relationship Id="rId4" Type="http://schemas.openxmlformats.org/officeDocument/2006/relationships/image" Target="../media/image2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8.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8.pn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1"/>
          <p:cNvSpPr txBox="1"/>
          <p:nvPr>
            <p:ph idx="3" type="body"/>
          </p:nvPr>
        </p:nvSpPr>
        <p:spPr>
          <a:xfrm>
            <a:off x="4932040" y="4011910"/>
            <a:ext cx="3894852" cy="1080120"/>
          </a:xfrm>
          <a:prstGeom prst="rect">
            <a:avLst/>
          </a:prstGeom>
          <a:noFill/>
          <a:ln>
            <a:noFill/>
          </a:ln>
        </p:spPr>
        <p:txBody>
          <a:bodyPr anchorCtr="0" anchor="t" bIns="42175" lIns="84375" spcFirstLastPara="1" rIns="84375" wrap="square" tIns="42175">
            <a:noAutofit/>
          </a:bodyPr>
          <a:lstStyle/>
          <a:p>
            <a:pPr indent="0" lvl="0" marL="0" rtl="0" algn="r">
              <a:lnSpc>
                <a:spcPct val="90000"/>
              </a:lnSpc>
              <a:spcBef>
                <a:spcPts val="0"/>
              </a:spcBef>
              <a:spcAft>
                <a:spcPts val="0"/>
              </a:spcAft>
              <a:buClr>
                <a:srgbClr val="757070"/>
              </a:buClr>
              <a:buSzPts val="1100"/>
              <a:buNone/>
            </a:pPr>
            <a:r>
              <a:rPr lang="es-ES"/>
              <a:t>Curso 2022-2023</a:t>
            </a:r>
            <a:endParaRPr/>
          </a:p>
          <a:p>
            <a:pPr indent="0" lvl="0" marL="0" rtl="0" algn="r">
              <a:lnSpc>
                <a:spcPct val="90000"/>
              </a:lnSpc>
              <a:spcBef>
                <a:spcPts val="923"/>
              </a:spcBef>
              <a:spcAft>
                <a:spcPts val="0"/>
              </a:spcAft>
              <a:buClr>
                <a:srgbClr val="757070"/>
              </a:buClr>
              <a:buSzPts val="1100"/>
              <a:buNone/>
            </a:pPr>
            <a:r>
              <a:t/>
            </a:r>
            <a:endParaRPr b="1"/>
          </a:p>
          <a:p>
            <a:pPr indent="0" lvl="0" marL="0" rtl="0" algn="r">
              <a:lnSpc>
                <a:spcPct val="90000"/>
              </a:lnSpc>
              <a:spcBef>
                <a:spcPts val="923"/>
              </a:spcBef>
              <a:spcAft>
                <a:spcPts val="0"/>
              </a:spcAft>
              <a:buClr>
                <a:srgbClr val="757070"/>
              </a:buClr>
              <a:buSzPts val="1100"/>
              <a:buNone/>
            </a:pPr>
            <a:r>
              <a:rPr b="1" lang="es-ES"/>
              <a:t>Entornos de desarrollo</a:t>
            </a:r>
            <a:endParaRPr/>
          </a:p>
          <a:p>
            <a:pPr indent="0" lvl="0" marL="0" rtl="0" algn="r">
              <a:lnSpc>
                <a:spcPct val="90000"/>
              </a:lnSpc>
              <a:spcBef>
                <a:spcPts val="923"/>
              </a:spcBef>
              <a:spcAft>
                <a:spcPts val="0"/>
              </a:spcAft>
              <a:buClr>
                <a:srgbClr val="757070"/>
              </a:buClr>
              <a:buSzPts val="1100"/>
              <a:buNone/>
            </a:pPr>
            <a:r>
              <a:rPr b="1" lang="es-ES"/>
              <a:t>Desarrollo de Aplicaciones Web</a:t>
            </a:r>
            <a:endParaRPr/>
          </a:p>
        </p:txBody>
      </p:sp>
      <p:sp>
        <p:nvSpPr>
          <p:cNvPr id="47" name="Google Shape;47;p1"/>
          <p:cNvSpPr txBox="1"/>
          <p:nvPr/>
        </p:nvSpPr>
        <p:spPr>
          <a:xfrm>
            <a:off x="2504362" y="2571750"/>
            <a:ext cx="6655984" cy="1080120"/>
          </a:xfrm>
          <a:prstGeom prst="rect">
            <a:avLst/>
          </a:prstGeom>
          <a:noFill/>
          <a:ln>
            <a:noFill/>
          </a:ln>
        </p:spPr>
        <p:txBody>
          <a:bodyPr anchorCtr="0" anchor="t" bIns="42175" lIns="84375" spcFirstLastPara="1" rIns="84375" wrap="square" tIns="42175">
            <a:noAutofit/>
          </a:bodyPr>
          <a:lstStyle/>
          <a:p>
            <a:pPr indent="0" lvl="0" marL="0" marR="0" rtl="0" algn="r">
              <a:lnSpc>
                <a:spcPct val="90000"/>
              </a:lnSpc>
              <a:spcBef>
                <a:spcPts val="0"/>
              </a:spcBef>
              <a:spcAft>
                <a:spcPts val="0"/>
              </a:spcAft>
              <a:buClr>
                <a:schemeClr val="dk1"/>
              </a:buClr>
              <a:buSzPts val="1800"/>
              <a:buFont typeface="Arial"/>
              <a:buNone/>
            </a:pPr>
            <a:r>
              <a:rPr b="1" i="0" lang="es-ES" sz="1800" u="none" cap="none" strike="noStrike">
                <a:solidFill>
                  <a:schemeClr val="dk1"/>
                </a:solidFill>
                <a:latin typeface="Century Gothic"/>
                <a:ea typeface="Century Gothic"/>
                <a:cs typeface="Century Gothic"/>
                <a:sym typeface="Century Gothic"/>
              </a:rPr>
              <a:t>1. Introducción al desarrollo de software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0"/>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158" name="Google Shape;158;p10"/>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159" name="Google Shape;159;p10"/>
          <p:cNvGrpSpPr/>
          <p:nvPr/>
        </p:nvGrpSpPr>
        <p:grpSpPr>
          <a:xfrm>
            <a:off x="85847" y="469368"/>
            <a:ext cx="8367885" cy="359313"/>
            <a:chOff x="274216" y="780591"/>
            <a:chExt cx="9372448" cy="479082"/>
          </a:xfrm>
        </p:grpSpPr>
        <p:sp>
          <p:nvSpPr>
            <p:cNvPr id="160" name="Google Shape;160;p10"/>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161" name="Google Shape;161;p10"/>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162" name="Google Shape;162;p10"/>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163" name="Google Shape;163;p10"/>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¿Posicional?</a:t>
            </a:r>
            <a:endParaRPr/>
          </a:p>
        </p:txBody>
      </p:sp>
      <p:sp>
        <p:nvSpPr>
          <p:cNvPr id="164" name="Google Shape;164;p10"/>
          <p:cNvSpPr txBox="1"/>
          <p:nvPr/>
        </p:nvSpPr>
        <p:spPr>
          <a:xfrm>
            <a:off x="440725" y="977932"/>
            <a:ext cx="7945005" cy="2091470"/>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Para calcular el valor de un número, tenemos que saber la base en la que se encuentra.</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Tras ello, lo que haremos es indicar las posiciones del número (empezando por el de la derecha, con un 0) y multiplicar, en cada posición, el dígito que tenemos, por la base elevada a la posición.</a:t>
            </a:r>
            <a:endParaRPr/>
          </a:p>
          <a:p>
            <a:pPr indent="0" lvl="0" marL="116549" marR="0" rtl="0" algn="l">
              <a:lnSpc>
                <a:spcPct val="150000"/>
              </a:lnSpc>
              <a:spcBef>
                <a:spcPts val="0"/>
              </a:spcBef>
              <a:spcAft>
                <a:spcPts val="0"/>
              </a:spcAft>
              <a:buNone/>
            </a:pPr>
            <a:r>
              <a:t/>
            </a:r>
            <a:endParaRPr sz="1100">
              <a:solidFill>
                <a:schemeClr val="dk1"/>
              </a:solidFill>
              <a:latin typeface="Century Gothic"/>
              <a:ea typeface="Century Gothic"/>
              <a:cs typeface="Century Gothic"/>
              <a:sym typeface="Century Gothic"/>
            </a:endParaRPr>
          </a:p>
          <a:p>
            <a:pPr indent="0" lvl="0" marL="116549" marR="0" rtl="0" algn="l">
              <a:lnSpc>
                <a:spcPct val="150000"/>
              </a:lnSpc>
              <a:spcBef>
                <a:spcPts val="0"/>
              </a:spcBef>
              <a:spcAft>
                <a:spcPts val="0"/>
              </a:spcAft>
              <a:buNone/>
            </a:pPr>
            <a:r>
              <a:t/>
            </a:r>
            <a:endParaRPr sz="1100">
              <a:solidFill>
                <a:schemeClr val="dk1"/>
              </a:solidFill>
              <a:latin typeface="Century Gothic"/>
              <a:ea typeface="Century Gothic"/>
              <a:cs typeface="Century Gothic"/>
              <a:sym typeface="Century Gothic"/>
            </a:endParaRPr>
          </a:p>
          <a:p>
            <a:pPr indent="0" lvl="0" marL="116549" marR="0" rtl="0" algn="l">
              <a:lnSpc>
                <a:spcPct val="150000"/>
              </a:lnSpc>
              <a:spcBef>
                <a:spcPts val="0"/>
              </a:spcBef>
              <a:spcAft>
                <a:spcPts val="0"/>
              </a:spcAft>
              <a:buNone/>
            </a:pPr>
            <a:r>
              <a:t/>
            </a:r>
            <a:endParaRPr sz="1100">
              <a:solidFill>
                <a:schemeClr val="dk1"/>
              </a:solidFill>
              <a:latin typeface="Century Gothic"/>
              <a:ea typeface="Century Gothic"/>
              <a:cs typeface="Century Gothic"/>
              <a:sym typeface="Century Gothic"/>
            </a:endParaRPr>
          </a:p>
          <a:p>
            <a:pPr indent="0" lvl="0" marL="116549" marR="0" rtl="0" algn="l">
              <a:lnSpc>
                <a:spcPct val="150000"/>
              </a:lnSpc>
              <a:spcBef>
                <a:spcPts val="0"/>
              </a:spcBef>
              <a:spcAft>
                <a:spcPts val="0"/>
              </a:spcAft>
              <a:buNone/>
            </a:pPr>
            <a:r>
              <a:t/>
            </a:r>
            <a:endParaRPr sz="1100">
              <a:solidFill>
                <a:schemeClr val="dk1"/>
              </a:solidFill>
              <a:latin typeface="Century Gothic"/>
              <a:ea typeface="Century Gothic"/>
              <a:cs typeface="Century Gothic"/>
              <a:sym typeface="Century Gothic"/>
            </a:endParaRPr>
          </a:p>
          <a:p>
            <a:pPr indent="0" lvl="0" marL="116549" marR="0" rtl="0" algn="l">
              <a:lnSpc>
                <a:spcPct val="150000"/>
              </a:lnSpc>
              <a:spcBef>
                <a:spcPts val="0"/>
              </a:spcBef>
              <a:spcAft>
                <a:spcPts val="0"/>
              </a:spcAft>
              <a:buNone/>
            </a:pPr>
            <a:r>
              <a:t/>
            </a:r>
            <a:endParaRPr sz="1100">
              <a:solidFill>
                <a:schemeClr val="dk1"/>
              </a:solidFill>
              <a:latin typeface="Century Gothic"/>
              <a:ea typeface="Century Gothic"/>
              <a:cs typeface="Century Gothic"/>
              <a:sym typeface="Century Gothic"/>
            </a:endParaRPr>
          </a:p>
        </p:txBody>
      </p:sp>
      <p:pic>
        <p:nvPicPr>
          <p:cNvPr id="165" name="Google Shape;165;p10"/>
          <p:cNvPicPr preferRelativeResize="0"/>
          <p:nvPr/>
        </p:nvPicPr>
        <p:blipFill rotWithShape="1">
          <a:blip r:embed="rId3">
            <a:alphaModFix/>
          </a:blip>
          <a:srcRect b="0" l="0" r="0" t="0"/>
          <a:stretch/>
        </p:blipFill>
        <p:spPr>
          <a:xfrm>
            <a:off x="683568" y="1907352"/>
            <a:ext cx="5685760" cy="275263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1"/>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171" name="Google Shape;171;p11"/>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172" name="Google Shape;172;p11"/>
          <p:cNvGrpSpPr/>
          <p:nvPr/>
        </p:nvGrpSpPr>
        <p:grpSpPr>
          <a:xfrm>
            <a:off x="85847" y="469368"/>
            <a:ext cx="8367885" cy="359313"/>
            <a:chOff x="274216" y="780591"/>
            <a:chExt cx="9372448" cy="479082"/>
          </a:xfrm>
        </p:grpSpPr>
        <p:sp>
          <p:nvSpPr>
            <p:cNvPr id="173" name="Google Shape;173;p11"/>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174" name="Google Shape;174;p11"/>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175" name="Google Shape;175;p11"/>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176" name="Google Shape;176;p11"/>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Lenguaje binario</a:t>
            </a:r>
            <a:endParaRPr/>
          </a:p>
        </p:txBody>
      </p:sp>
      <p:sp>
        <p:nvSpPr>
          <p:cNvPr id="177" name="Google Shape;177;p11"/>
          <p:cNvSpPr txBox="1"/>
          <p:nvPr/>
        </p:nvSpPr>
        <p:spPr>
          <a:xfrm>
            <a:off x="440725" y="977932"/>
            <a:ext cx="7945005" cy="821892"/>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Cada uno de los dígitos que componen un número binario se le denomina bit</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Al bit situado más a la derecha en el número se le conoce como bit menos significativo (LSB)</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Y el bit que está situado más a la izquierda, recibe el nombre de bit más significativo (MSB)</a:t>
            </a:r>
            <a:endParaRPr/>
          </a:p>
        </p:txBody>
      </p:sp>
      <p:pic>
        <p:nvPicPr>
          <p:cNvPr id="178" name="Google Shape;178;p11"/>
          <p:cNvPicPr preferRelativeResize="0"/>
          <p:nvPr/>
        </p:nvPicPr>
        <p:blipFill rotWithShape="1">
          <a:blip r:embed="rId3">
            <a:alphaModFix/>
          </a:blip>
          <a:srcRect b="3158" l="0" r="0" t="3124"/>
          <a:stretch/>
        </p:blipFill>
        <p:spPr>
          <a:xfrm>
            <a:off x="683568" y="1963163"/>
            <a:ext cx="4657725" cy="216024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2"/>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184" name="Google Shape;184;p12"/>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185" name="Google Shape;185;p12"/>
          <p:cNvGrpSpPr/>
          <p:nvPr/>
        </p:nvGrpSpPr>
        <p:grpSpPr>
          <a:xfrm>
            <a:off x="85847" y="469368"/>
            <a:ext cx="8367885" cy="359313"/>
            <a:chOff x="274216" y="780591"/>
            <a:chExt cx="9372448" cy="479082"/>
          </a:xfrm>
        </p:grpSpPr>
        <p:sp>
          <p:nvSpPr>
            <p:cNvPr id="186" name="Google Shape;186;p12"/>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187" name="Google Shape;187;p12"/>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188" name="Google Shape;188;p12"/>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189" name="Google Shape;189;p12"/>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Lenguaje binario</a:t>
            </a:r>
            <a:endParaRPr/>
          </a:p>
        </p:txBody>
      </p:sp>
      <p:sp>
        <p:nvSpPr>
          <p:cNvPr id="190" name="Google Shape;190;p12"/>
          <p:cNvSpPr txBox="1"/>
          <p:nvPr/>
        </p:nvSpPr>
        <p:spPr>
          <a:xfrm>
            <a:off x="440725" y="977932"/>
            <a:ext cx="7945005" cy="3915046"/>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Para la almacenar la información dentro de un sistema digital, se utiliza el sistema binario.</a:t>
            </a:r>
            <a:endParaRPr/>
          </a:p>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La unidad mínima de información utilizada es el </a:t>
            </a:r>
            <a:r>
              <a:rPr b="1" i="1" lang="es-ES" sz="1300">
                <a:solidFill>
                  <a:schemeClr val="dk1"/>
                </a:solidFill>
                <a:latin typeface="Century Gothic"/>
                <a:ea typeface="Century Gothic"/>
                <a:cs typeface="Century Gothic"/>
                <a:sym typeface="Century Gothic"/>
              </a:rPr>
              <a:t>bit</a:t>
            </a:r>
            <a:r>
              <a:rPr lang="es-ES" sz="1300">
                <a:solidFill>
                  <a:schemeClr val="dk1"/>
                </a:solidFill>
                <a:latin typeface="Century Gothic"/>
                <a:ea typeface="Century Gothic"/>
                <a:cs typeface="Century Gothic"/>
                <a:sym typeface="Century Gothic"/>
              </a:rPr>
              <a:t>, el cual podrá tomar un valor de 0 o de 1.</a:t>
            </a:r>
            <a:endParaRPr/>
          </a:p>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Si hablamos de un </a:t>
            </a:r>
            <a:r>
              <a:rPr b="1" i="1" lang="es-ES" sz="1300">
                <a:solidFill>
                  <a:schemeClr val="dk1"/>
                </a:solidFill>
                <a:latin typeface="Century Gothic"/>
                <a:ea typeface="Century Gothic"/>
                <a:cs typeface="Century Gothic"/>
                <a:sym typeface="Century Gothic"/>
              </a:rPr>
              <a:t>byte</a:t>
            </a:r>
            <a:r>
              <a:rPr lang="es-ES" sz="1300">
                <a:solidFill>
                  <a:schemeClr val="dk1"/>
                </a:solidFill>
                <a:latin typeface="Century Gothic"/>
                <a:ea typeface="Century Gothic"/>
                <a:cs typeface="Century Gothic"/>
                <a:sym typeface="Century Gothic"/>
              </a:rPr>
              <a:t>, estamos hablando de 8 bits, y es lo que suele ocupar un carácter. Un número entero, por ejemplo, utilizaría 2 bytes.</a:t>
            </a:r>
            <a:endParaRPr/>
          </a:p>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La siguiente unidad es el </a:t>
            </a:r>
            <a:r>
              <a:rPr b="1" i="1" lang="es-ES" sz="1300">
                <a:solidFill>
                  <a:schemeClr val="dk1"/>
                </a:solidFill>
                <a:latin typeface="Century Gothic"/>
                <a:ea typeface="Century Gothic"/>
                <a:cs typeface="Century Gothic"/>
                <a:sym typeface="Century Gothic"/>
              </a:rPr>
              <a:t>kilobyte</a:t>
            </a:r>
            <a:r>
              <a:rPr lang="es-ES" sz="1300">
                <a:solidFill>
                  <a:schemeClr val="dk1"/>
                </a:solidFill>
                <a:latin typeface="Century Gothic"/>
                <a:ea typeface="Century Gothic"/>
                <a:cs typeface="Century Gothic"/>
                <a:sym typeface="Century Gothic"/>
              </a:rPr>
              <a:t>, igual a 1024 Bytes. Esta unidad de medida</a:t>
            </a:r>
            <a:endParaRPr/>
          </a:p>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se usa para expresar la cantidades pequeñas de información, como un fichero de texto plano pequeño.</a:t>
            </a:r>
            <a:endParaRPr/>
          </a:p>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El </a:t>
            </a:r>
            <a:r>
              <a:rPr b="1" i="1" lang="es-ES" sz="1300">
                <a:solidFill>
                  <a:schemeClr val="dk1"/>
                </a:solidFill>
                <a:latin typeface="Century Gothic"/>
                <a:ea typeface="Century Gothic"/>
                <a:cs typeface="Century Gothic"/>
                <a:sym typeface="Century Gothic"/>
              </a:rPr>
              <a:t>megabyte</a:t>
            </a:r>
            <a:r>
              <a:rPr lang="es-ES" sz="1300">
                <a:solidFill>
                  <a:schemeClr val="dk1"/>
                </a:solidFill>
                <a:latin typeface="Century Gothic"/>
                <a:ea typeface="Century Gothic"/>
                <a:cs typeface="Century Gothic"/>
                <a:sym typeface="Century Gothic"/>
              </a:rPr>
              <a:t> son 1024 KB. Suele ocupar lo que un fichero mp3.</a:t>
            </a:r>
            <a:endParaRPr/>
          </a:p>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El </a:t>
            </a:r>
            <a:r>
              <a:rPr b="1" i="1" lang="es-ES" sz="1300">
                <a:solidFill>
                  <a:schemeClr val="dk1"/>
                </a:solidFill>
                <a:latin typeface="Century Gothic"/>
                <a:ea typeface="Century Gothic"/>
                <a:cs typeface="Century Gothic"/>
                <a:sym typeface="Century Gothic"/>
              </a:rPr>
              <a:t>gigabyte</a:t>
            </a:r>
            <a:r>
              <a:rPr lang="es-ES" sz="1300">
                <a:solidFill>
                  <a:schemeClr val="dk1"/>
                </a:solidFill>
                <a:latin typeface="Century Gothic"/>
                <a:ea typeface="Century Gothic"/>
                <a:cs typeface="Century Gothic"/>
                <a:sym typeface="Century Gothic"/>
              </a:rPr>
              <a:t> son 1024 MB. Es la unidad a la que estamos acostumbrados para almacenar grandes cantidades de información: HDD, videoconsolas, Smartphones…</a:t>
            </a:r>
            <a:endParaRPr/>
          </a:p>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El </a:t>
            </a:r>
            <a:r>
              <a:rPr b="1" i="1" lang="es-ES" sz="1300">
                <a:solidFill>
                  <a:schemeClr val="dk1"/>
                </a:solidFill>
                <a:latin typeface="Century Gothic"/>
                <a:ea typeface="Century Gothic"/>
                <a:cs typeface="Century Gothic"/>
                <a:sym typeface="Century Gothic"/>
              </a:rPr>
              <a:t>terabyte</a:t>
            </a:r>
            <a:r>
              <a:rPr lang="es-ES" sz="1300">
                <a:solidFill>
                  <a:schemeClr val="dk1"/>
                </a:solidFill>
                <a:latin typeface="Century Gothic"/>
                <a:ea typeface="Century Gothic"/>
                <a:cs typeface="Century Gothic"/>
                <a:sym typeface="Century Gothic"/>
              </a:rPr>
              <a:t> son 1024 GB.  Poco a poco nos vamos acercando a este tipo de almacenamientos, sobre todo al hablar de HDD o alguna videoconsola.</a:t>
            </a:r>
            <a:endParaRPr/>
          </a:p>
          <a:p>
            <a:pPr indent="0" lvl="0" marL="116549" marR="0" rtl="0" algn="l">
              <a:lnSpc>
                <a:spcPct val="150000"/>
              </a:lnSpc>
              <a:spcBef>
                <a:spcPts val="0"/>
              </a:spcBef>
              <a:spcAft>
                <a:spcPts val="0"/>
              </a:spcAft>
              <a:buNone/>
            </a:pPr>
            <a:r>
              <a:t/>
            </a:r>
            <a:endParaRPr sz="1100">
              <a:solidFill>
                <a:schemeClr val="dk1"/>
              </a:solidFill>
              <a:latin typeface="Century Gothic"/>
              <a:ea typeface="Century Gothic"/>
              <a:cs typeface="Century Gothic"/>
              <a:sym typeface="Century 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3"/>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196" name="Google Shape;196;p13"/>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197" name="Google Shape;197;p13"/>
          <p:cNvGrpSpPr/>
          <p:nvPr/>
        </p:nvGrpSpPr>
        <p:grpSpPr>
          <a:xfrm>
            <a:off x="85847" y="469368"/>
            <a:ext cx="8367885" cy="359313"/>
            <a:chOff x="274216" y="780591"/>
            <a:chExt cx="9372448" cy="479082"/>
          </a:xfrm>
        </p:grpSpPr>
        <p:sp>
          <p:nvSpPr>
            <p:cNvPr id="198" name="Google Shape;198;p13"/>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199" name="Google Shape;199;p13"/>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200" name="Google Shape;200;p13"/>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201" name="Google Shape;201;p13"/>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Lenguaje binario</a:t>
            </a:r>
            <a:endParaRPr/>
          </a:p>
        </p:txBody>
      </p:sp>
      <p:pic>
        <p:nvPicPr>
          <p:cNvPr id="202" name="Google Shape;202;p13"/>
          <p:cNvPicPr preferRelativeResize="0"/>
          <p:nvPr/>
        </p:nvPicPr>
        <p:blipFill rotWithShape="1">
          <a:blip r:embed="rId3">
            <a:alphaModFix/>
          </a:blip>
          <a:srcRect b="0" l="0" r="0" t="0"/>
          <a:stretch/>
        </p:blipFill>
        <p:spPr>
          <a:xfrm>
            <a:off x="100720" y="-16570"/>
            <a:ext cx="6382375"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4"/>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208" name="Google Shape;208;p14"/>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209" name="Google Shape;209;p14"/>
          <p:cNvGrpSpPr/>
          <p:nvPr/>
        </p:nvGrpSpPr>
        <p:grpSpPr>
          <a:xfrm>
            <a:off x="85847" y="469368"/>
            <a:ext cx="8367885" cy="359313"/>
            <a:chOff x="274216" y="780591"/>
            <a:chExt cx="9372448" cy="479082"/>
          </a:xfrm>
        </p:grpSpPr>
        <p:sp>
          <p:nvSpPr>
            <p:cNvPr id="210" name="Google Shape;210;p14"/>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211" name="Google Shape;211;p14"/>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212" name="Google Shape;212;p14"/>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213" name="Google Shape;213;p14"/>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Conversión de binario a decimal</a:t>
            </a:r>
            <a:endParaRPr/>
          </a:p>
        </p:txBody>
      </p:sp>
      <p:sp>
        <p:nvSpPr>
          <p:cNvPr id="214" name="Google Shape;214;p14"/>
          <p:cNvSpPr txBox="1"/>
          <p:nvPr/>
        </p:nvSpPr>
        <p:spPr>
          <a:xfrm>
            <a:off x="440725" y="977932"/>
            <a:ext cx="7945005" cy="1892185"/>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600">
                <a:solidFill>
                  <a:schemeClr val="dk1"/>
                </a:solidFill>
                <a:latin typeface="Century Gothic"/>
                <a:ea typeface="Century Gothic"/>
                <a:cs typeface="Century Gothic"/>
                <a:sym typeface="Century Gothic"/>
              </a:rPr>
              <a:t>PASO 1 – Numeramos los bits de derecha a izquierda comenzando desde el 0.</a:t>
            </a:r>
            <a:endParaRPr/>
          </a:p>
          <a:p>
            <a:pPr indent="0" lvl="0" marL="116549" marR="0" rtl="0" algn="l">
              <a:lnSpc>
                <a:spcPct val="150000"/>
              </a:lnSpc>
              <a:spcBef>
                <a:spcPts val="0"/>
              </a:spcBef>
              <a:spcAft>
                <a:spcPts val="0"/>
              </a:spcAft>
              <a:buNone/>
            </a:pPr>
            <a:r>
              <a:rPr lang="es-ES" sz="1600">
                <a:solidFill>
                  <a:schemeClr val="dk1"/>
                </a:solidFill>
                <a:latin typeface="Century Gothic"/>
                <a:ea typeface="Century Gothic"/>
                <a:cs typeface="Century Gothic"/>
                <a:sym typeface="Century Gothic"/>
              </a:rPr>
              <a:t>PASO 2 – A cada dígito le hacemos corresponder una potencia de base N (dependiendo de la base) y exponente igual a la posición.</a:t>
            </a:r>
            <a:endParaRPr/>
          </a:p>
          <a:p>
            <a:pPr indent="0" lvl="0" marL="116549" marR="0" rtl="0" algn="l">
              <a:lnSpc>
                <a:spcPct val="150000"/>
              </a:lnSpc>
              <a:spcBef>
                <a:spcPts val="0"/>
              </a:spcBef>
              <a:spcAft>
                <a:spcPts val="0"/>
              </a:spcAft>
              <a:buNone/>
            </a:pPr>
            <a:r>
              <a:rPr lang="es-ES" sz="1600">
                <a:solidFill>
                  <a:schemeClr val="dk1"/>
                </a:solidFill>
                <a:latin typeface="Century Gothic"/>
                <a:ea typeface="Century Gothic"/>
                <a:cs typeface="Century Gothic"/>
                <a:sym typeface="Century Gothic"/>
              </a:rPr>
              <a:t>PASO 3 – Por último se suman todas las potencias.</a:t>
            </a:r>
            <a:endParaRPr/>
          </a:p>
        </p:txBody>
      </p:sp>
      <p:pic>
        <p:nvPicPr>
          <p:cNvPr id="215" name="Google Shape;215;p14"/>
          <p:cNvPicPr preferRelativeResize="0"/>
          <p:nvPr/>
        </p:nvPicPr>
        <p:blipFill rotWithShape="1">
          <a:blip r:embed="rId3">
            <a:alphaModFix/>
          </a:blip>
          <a:srcRect b="0" l="0" r="0" t="0"/>
          <a:stretch/>
        </p:blipFill>
        <p:spPr>
          <a:xfrm>
            <a:off x="673578" y="2971621"/>
            <a:ext cx="7653516" cy="116824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15"/>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221" name="Google Shape;221;p15"/>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222" name="Google Shape;222;p15"/>
          <p:cNvGrpSpPr/>
          <p:nvPr/>
        </p:nvGrpSpPr>
        <p:grpSpPr>
          <a:xfrm>
            <a:off x="85847" y="469368"/>
            <a:ext cx="8367885" cy="359313"/>
            <a:chOff x="274216" y="780591"/>
            <a:chExt cx="9372448" cy="479082"/>
          </a:xfrm>
        </p:grpSpPr>
        <p:sp>
          <p:nvSpPr>
            <p:cNvPr id="223" name="Google Shape;223;p15"/>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224" name="Google Shape;224;p15"/>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225" name="Google Shape;225;p15"/>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226" name="Google Shape;226;p15"/>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Conversión de decimal a binario</a:t>
            </a:r>
            <a:endParaRPr/>
          </a:p>
        </p:txBody>
      </p:sp>
      <p:sp>
        <p:nvSpPr>
          <p:cNvPr id="227" name="Google Shape;227;p15"/>
          <p:cNvSpPr txBox="1"/>
          <p:nvPr/>
        </p:nvSpPr>
        <p:spPr>
          <a:xfrm>
            <a:off x="440725" y="977932"/>
            <a:ext cx="4793321" cy="3655296"/>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Para ello dividimos(hasta que no se admitan más divisiones enteras) por la base del sistema al que queremos pasar el valor. </a:t>
            </a:r>
            <a:endParaRPr/>
          </a:p>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Para pasar del decimal al binario, dividimos consecutivamente por 2, obteniendo como restos 0 y 1.</a:t>
            </a:r>
            <a:endParaRPr/>
          </a:p>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Para pasar del decimal al octal, dividimos consecutivamente por 8, obteniendo como restos  símbolos menores que 8 (0..7)</a:t>
            </a:r>
            <a:endParaRPr/>
          </a:p>
          <a:p>
            <a:pPr indent="0" lvl="0" marL="116549" marR="0" rtl="0" algn="l">
              <a:lnSpc>
                <a:spcPct val="150000"/>
              </a:lnSpc>
              <a:spcBef>
                <a:spcPts val="0"/>
              </a:spcBef>
              <a:spcAft>
                <a:spcPts val="0"/>
              </a:spcAft>
              <a:buNone/>
            </a:pPr>
            <a:r>
              <a:rPr lang="es-ES" sz="1300">
                <a:solidFill>
                  <a:schemeClr val="dk1"/>
                </a:solidFill>
                <a:latin typeface="Century Gothic"/>
                <a:ea typeface="Century Gothic"/>
                <a:cs typeface="Century Gothic"/>
                <a:sym typeface="Century Gothic"/>
              </a:rPr>
              <a:t>Para pasar del decimal al hexadecimal, dividimos consecutivamente por 16, obteniendo como  restos números menores que 16 (0..15) Hay que sustituir si en el resto nos sale un valor superior a 9 (10=A, 11=B..., 15=F)</a:t>
            </a:r>
            <a:endParaRPr/>
          </a:p>
        </p:txBody>
      </p:sp>
      <p:pic>
        <p:nvPicPr>
          <p:cNvPr id="228" name="Google Shape;228;p15"/>
          <p:cNvPicPr preferRelativeResize="0"/>
          <p:nvPr/>
        </p:nvPicPr>
        <p:blipFill rotWithShape="1">
          <a:blip r:embed="rId3">
            <a:alphaModFix/>
          </a:blip>
          <a:srcRect b="0" l="0" r="0" t="0"/>
          <a:stretch/>
        </p:blipFill>
        <p:spPr>
          <a:xfrm>
            <a:off x="5234046" y="1483316"/>
            <a:ext cx="3909954" cy="237047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6"/>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234" name="Google Shape;234;p16"/>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235" name="Google Shape;235;p16"/>
          <p:cNvGrpSpPr/>
          <p:nvPr/>
        </p:nvGrpSpPr>
        <p:grpSpPr>
          <a:xfrm>
            <a:off x="85847" y="469368"/>
            <a:ext cx="8367885" cy="359313"/>
            <a:chOff x="274216" y="780591"/>
            <a:chExt cx="9372448" cy="479082"/>
          </a:xfrm>
        </p:grpSpPr>
        <p:sp>
          <p:nvSpPr>
            <p:cNvPr id="236" name="Google Shape;236;p16"/>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237" name="Google Shape;237;p16"/>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238" name="Google Shape;238;p16"/>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239" name="Google Shape;239;p16"/>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Vamos a practicar!</a:t>
            </a:r>
            <a:endParaRPr/>
          </a:p>
        </p:txBody>
      </p:sp>
      <p:sp>
        <p:nvSpPr>
          <p:cNvPr id="240" name="Google Shape;240;p16"/>
          <p:cNvSpPr txBox="1"/>
          <p:nvPr/>
        </p:nvSpPr>
        <p:spPr>
          <a:xfrm>
            <a:off x="440725" y="977932"/>
            <a:ext cx="4793321"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1034(10 -&gt; ?(16</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66(10 -&gt; ?(2</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1896(10 -&gt; ?(2</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193(10 -&gt; ?(8</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146(10 -&gt; ?(5</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3500(10 -&gt; ?(16</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18541(10 -&gt; ?(16</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234(10 -&gt; ?(8</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785(10 -&gt; ?(8</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1996(10 -&gt; ?(2</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1993(10 -&gt; ?(8</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2198504(10 -&gt; ?(16</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7632(10 -&gt; ?(2</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557(10 -&gt; ?(8</a:t>
            </a:r>
            <a:endParaRPr sz="1300">
              <a:solidFill>
                <a:schemeClr val="dk1"/>
              </a:solidFill>
              <a:latin typeface="Century Gothic"/>
              <a:ea typeface="Century Gothic"/>
              <a:cs typeface="Century Gothic"/>
              <a:sym typeface="Century Gothic"/>
            </a:endParaRPr>
          </a:p>
          <a:p>
            <a:pPr indent="0" lvl="0" marL="0" marR="0" rtl="0" algn="l">
              <a:spcBef>
                <a:spcPts val="0"/>
              </a:spcBef>
              <a:spcAft>
                <a:spcPts val="0"/>
              </a:spcAft>
              <a:buClr>
                <a:schemeClr val="dk1"/>
              </a:buClr>
              <a:buSzPts val="1600"/>
              <a:buFont typeface="Calibri"/>
              <a:buNone/>
            </a:pPr>
            <a:r>
              <a:t/>
            </a:r>
            <a:endParaRPr sz="1600">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7"/>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246" name="Google Shape;246;p17"/>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247" name="Google Shape;247;p17"/>
          <p:cNvGrpSpPr/>
          <p:nvPr/>
        </p:nvGrpSpPr>
        <p:grpSpPr>
          <a:xfrm>
            <a:off x="85847" y="469368"/>
            <a:ext cx="8367885" cy="359313"/>
            <a:chOff x="274216" y="780591"/>
            <a:chExt cx="9372448" cy="479082"/>
          </a:xfrm>
        </p:grpSpPr>
        <p:sp>
          <p:nvSpPr>
            <p:cNvPr id="248" name="Google Shape;248;p17"/>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249" name="Google Shape;249;p17"/>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250" name="Google Shape;250;p17"/>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251" name="Google Shape;251;p17"/>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Vamos a practicar!</a:t>
            </a:r>
            <a:endParaRPr/>
          </a:p>
        </p:txBody>
      </p:sp>
      <p:sp>
        <p:nvSpPr>
          <p:cNvPr id="252" name="Google Shape;252;p17"/>
          <p:cNvSpPr txBox="1"/>
          <p:nvPr/>
        </p:nvSpPr>
        <p:spPr>
          <a:xfrm>
            <a:off x="440725" y="977932"/>
            <a:ext cx="4793321"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1000(2</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110011(2</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10010(2</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11111(2</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1010101(2</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4563(8</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3200(8</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412(8</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2124(8</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557(8</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AAA(16</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A3(16</a:t>
            </a:r>
            <a:br>
              <a:rPr lang="es-ES" sz="1600">
                <a:solidFill>
                  <a:schemeClr val="dk1"/>
                </a:solidFill>
                <a:latin typeface="Calibri"/>
                <a:ea typeface="Calibri"/>
                <a:cs typeface="Calibri"/>
                <a:sym typeface="Calibri"/>
              </a:rPr>
            </a:br>
            <a:r>
              <a:rPr lang="es-ES" sz="1600">
                <a:solidFill>
                  <a:schemeClr val="dk1"/>
                </a:solidFill>
                <a:latin typeface="Calibri"/>
                <a:ea typeface="Calibri"/>
                <a:cs typeface="Calibri"/>
                <a:sym typeface="Calibri"/>
              </a:rPr>
              <a:t>ABCD(16</a:t>
            </a:r>
            <a:endParaRPr/>
          </a:p>
          <a:p>
            <a:pPr indent="0" lvl="0" marL="0" marR="0" rtl="0" algn="l">
              <a:spcBef>
                <a:spcPts val="0"/>
              </a:spcBef>
              <a:spcAft>
                <a:spcPts val="0"/>
              </a:spcAft>
              <a:buClr>
                <a:schemeClr val="dk1"/>
              </a:buClr>
              <a:buSzPts val="1600"/>
              <a:buFont typeface="Calibri"/>
              <a:buNone/>
            </a:pPr>
            <a:r>
              <a:rPr lang="es-ES" sz="1600">
                <a:solidFill>
                  <a:schemeClr val="dk1"/>
                </a:solidFill>
                <a:latin typeface="Calibri"/>
                <a:ea typeface="Calibri"/>
                <a:cs typeface="Calibri"/>
                <a:sym typeface="Calibri"/>
              </a:rPr>
              <a:t>39B2C(16</a:t>
            </a:r>
            <a:endParaRPr/>
          </a:p>
          <a:p>
            <a:pPr indent="0" lvl="0" marL="0" marR="0" rtl="0" algn="l">
              <a:spcBef>
                <a:spcPts val="0"/>
              </a:spcBef>
              <a:spcAft>
                <a:spcPts val="0"/>
              </a:spcAft>
              <a:buClr>
                <a:schemeClr val="dk1"/>
              </a:buClr>
              <a:buSzPts val="1600"/>
              <a:buFont typeface="Calibri"/>
              <a:buNone/>
            </a:pPr>
            <a:r>
              <a:t/>
            </a:r>
            <a:endParaRPr sz="1600">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18"/>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258" name="Google Shape;258;p18"/>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259" name="Google Shape;259;p18"/>
          <p:cNvGrpSpPr/>
          <p:nvPr/>
        </p:nvGrpSpPr>
        <p:grpSpPr>
          <a:xfrm>
            <a:off x="85847" y="469368"/>
            <a:ext cx="8367885" cy="359313"/>
            <a:chOff x="274216" y="780591"/>
            <a:chExt cx="9372448" cy="479082"/>
          </a:xfrm>
        </p:grpSpPr>
        <p:sp>
          <p:nvSpPr>
            <p:cNvPr id="260" name="Google Shape;260;p18"/>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261" name="Google Shape;261;p18"/>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262" name="Google Shape;262;p18"/>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263" name="Google Shape;263;p18"/>
          <p:cNvSpPr txBox="1"/>
          <p:nvPr/>
        </p:nvSpPr>
        <p:spPr>
          <a:xfrm>
            <a:off x="568670" y="550882"/>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lenguajes de programación: bajo nivel vs alto nivel</a:t>
            </a:r>
            <a:endParaRPr/>
          </a:p>
        </p:txBody>
      </p:sp>
      <p:sp>
        <p:nvSpPr>
          <p:cNvPr id="264" name="Google Shape;264;p18"/>
          <p:cNvSpPr txBox="1"/>
          <p:nvPr/>
        </p:nvSpPr>
        <p:spPr>
          <a:xfrm>
            <a:off x="440725" y="977933"/>
            <a:ext cx="7992925" cy="2345386"/>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A lo largo de la historia se han ido desarrollando diferentes generaciones de lenguajes de programación</a:t>
            </a:r>
            <a:endParaRPr/>
          </a:p>
          <a:p>
            <a:pPr indent="-171450" lvl="0" marL="288000" marR="0" rtl="0" algn="l">
              <a:lnSpc>
                <a:spcPct val="150000"/>
              </a:lnSpc>
              <a:spcBef>
                <a:spcPts val="0"/>
              </a:spcBef>
              <a:spcAft>
                <a:spcPts val="0"/>
              </a:spcAft>
              <a:buClr>
                <a:srgbClr val="0071AA"/>
              </a:buClr>
              <a:buSzPts val="1100"/>
              <a:buFont typeface="Arial"/>
              <a:buChar char="•"/>
            </a:pPr>
            <a:r>
              <a:rPr b="1" i="1" lang="es-ES" sz="1100">
                <a:solidFill>
                  <a:schemeClr val="dk1"/>
                </a:solidFill>
                <a:latin typeface="Century Gothic"/>
                <a:ea typeface="Century Gothic"/>
                <a:cs typeface="Century Gothic"/>
                <a:sym typeface="Century Gothic"/>
              </a:rPr>
              <a:t>1 Generación </a:t>
            </a:r>
            <a:r>
              <a:rPr lang="es-ES" sz="1100">
                <a:solidFill>
                  <a:schemeClr val="dk1"/>
                </a:solidFill>
                <a:latin typeface="Century Gothic"/>
                <a:ea typeface="Century Gothic"/>
                <a:cs typeface="Century Gothic"/>
                <a:sym typeface="Century Gothic"/>
              </a:rPr>
              <a:t>-&gt; Código máquina</a:t>
            </a:r>
            <a:endParaRPr/>
          </a:p>
          <a:p>
            <a:pPr indent="-171450" lvl="0" marL="288000" marR="0" rtl="0" algn="l">
              <a:lnSpc>
                <a:spcPct val="150000"/>
              </a:lnSpc>
              <a:spcBef>
                <a:spcPts val="0"/>
              </a:spcBef>
              <a:spcAft>
                <a:spcPts val="0"/>
              </a:spcAft>
              <a:buClr>
                <a:srgbClr val="0071AA"/>
              </a:buClr>
              <a:buSzPts val="1100"/>
              <a:buFont typeface="Arial"/>
              <a:buChar char="•"/>
            </a:pPr>
            <a:r>
              <a:rPr b="1" i="1" lang="es-ES" sz="1100">
                <a:solidFill>
                  <a:schemeClr val="dk1"/>
                </a:solidFill>
                <a:latin typeface="Century Gothic"/>
                <a:ea typeface="Century Gothic"/>
                <a:cs typeface="Century Gothic"/>
                <a:sym typeface="Century Gothic"/>
              </a:rPr>
              <a:t>2 Generación </a:t>
            </a:r>
            <a:r>
              <a:rPr lang="es-ES" sz="1100">
                <a:solidFill>
                  <a:schemeClr val="dk1"/>
                </a:solidFill>
                <a:latin typeface="Century Gothic"/>
                <a:ea typeface="Century Gothic"/>
                <a:cs typeface="Century Gothic"/>
                <a:sym typeface="Century Gothic"/>
              </a:rPr>
              <a:t>-&gt; Lenguaje ensamblador</a:t>
            </a:r>
            <a:endParaRPr/>
          </a:p>
          <a:p>
            <a:pPr indent="-171450" lvl="0" marL="288000" marR="0" rtl="0" algn="l">
              <a:lnSpc>
                <a:spcPct val="150000"/>
              </a:lnSpc>
              <a:spcBef>
                <a:spcPts val="0"/>
              </a:spcBef>
              <a:spcAft>
                <a:spcPts val="0"/>
              </a:spcAft>
              <a:buClr>
                <a:srgbClr val="0071AA"/>
              </a:buClr>
              <a:buSzPts val="1100"/>
              <a:buFont typeface="Arial"/>
              <a:buChar char="•"/>
            </a:pPr>
            <a:r>
              <a:rPr b="1" i="1" lang="es-ES" sz="1100">
                <a:solidFill>
                  <a:schemeClr val="dk1"/>
                </a:solidFill>
                <a:latin typeface="Century Gothic"/>
                <a:ea typeface="Century Gothic"/>
                <a:cs typeface="Century Gothic"/>
                <a:sym typeface="Century Gothic"/>
              </a:rPr>
              <a:t>3 Generación </a:t>
            </a:r>
            <a:r>
              <a:rPr lang="es-ES" sz="1100">
                <a:solidFill>
                  <a:schemeClr val="dk1"/>
                </a:solidFill>
                <a:latin typeface="Century Gothic"/>
                <a:ea typeface="Century Gothic"/>
                <a:cs typeface="Century Gothic"/>
                <a:sym typeface="Century Gothic"/>
              </a:rPr>
              <a:t>-&gt; Son lenguajes más cercanos al lenguaje humano en los cuales la solución al problema se describe paso a paso mediante un conjunto de instrucciones más flexibles y potentes. </a:t>
            </a:r>
            <a:r>
              <a:rPr b="1" i="0" lang="es-ES" sz="1100">
                <a:solidFill>
                  <a:srgbClr val="202124"/>
                </a:solidFill>
                <a:latin typeface="arial"/>
                <a:ea typeface="arial"/>
                <a:cs typeface="arial"/>
                <a:sym typeface="arial"/>
              </a:rPr>
              <a:t>C, C++, C#, Java,</a:t>
            </a:r>
            <a:endParaRPr sz="1100">
              <a:solidFill>
                <a:schemeClr val="dk1"/>
              </a:solidFill>
              <a:latin typeface="Century Gothic"/>
              <a:ea typeface="Century Gothic"/>
              <a:cs typeface="Century Gothic"/>
              <a:sym typeface="Century Gothic"/>
            </a:endParaRPr>
          </a:p>
          <a:p>
            <a:pPr indent="-171450" lvl="0" marL="288000" marR="0" rtl="0" algn="l">
              <a:lnSpc>
                <a:spcPct val="150000"/>
              </a:lnSpc>
              <a:spcBef>
                <a:spcPts val="0"/>
              </a:spcBef>
              <a:spcAft>
                <a:spcPts val="0"/>
              </a:spcAft>
              <a:buClr>
                <a:srgbClr val="0071AA"/>
              </a:buClr>
              <a:buSzPts val="1100"/>
              <a:buFont typeface="Arial"/>
              <a:buChar char="•"/>
            </a:pPr>
            <a:r>
              <a:rPr b="1" i="1" lang="es-ES" sz="1100">
                <a:solidFill>
                  <a:schemeClr val="dk1"/>
                </a:solidFill>
                <a:latin typeface="Century Gothic"/>
                <a:ea typeface="Century Gothic"/>
                <a:cs typeface="Century Gothic"/>
                <a:sym typeface="Century Gothic"/>
              </a:rPr>
              <a:t>4 Generación</a:t>
            </a:r>
            <a:r>
              <a:rPr lang="es-ES" sz="1100">
                <a:solidFill>
                  <a:schemeClr val="dk1"/>
                </a:solidFill>
                <a:latin typeface="Century Gothic"/>
                <a:ea typeface="Century Gothic"/>
                <a:cs typeface="Century Gothic"/>
                <a:sym typeface="Century Gothic"/>
              </a:rPr>
              <a:t> -&gt; Una mejora de los lenguajes de 4 generación, operan con un conjunto mayor de datos, relacionados con el tratamiento de BBDD, interfaces, web… </a:t>
            </a:r>
            <a:r>
              <a:rPr b="1" lang="es-ES" sz="1100">
                <a:solidFill>
                  <a:schemeClr val="dk1"/>
                </a:solidFill>
                <a:latin typeface="Century Gothic"/>
                <a:ea typeface="Century Gothic"/>
                <a:cs typeface="Century Gothic"/>
                <a:sym typeface="Century Gothic"/>
              </a:rPr>
              <a:t>SQL, PL/SQL, Unix Shell</a:t>
            </a:r>
            <a:r>
              <a:rPr lang="es-ES" sz="1100">
                <a:solidFill>
                  <a:schemeClr val="dk1"/>
                </a:solidFill>
                <a:latin typeface="Century Gothic"/>
                <a:ea typeface="Century Gothic"/>
                <a:cs typeface="Century Gothic"/>
                <a:sym typeface="Century Gothic"/>
              </a:rPr>
              <a:t>…</a:t>
            </a:r>
            <a:endParaRPr/>
          </a:p>
          <a:p>
            <a:pPr indent="-171450" lvl="0" marL="288000" marR="0" rtl="0" algn="l">
              <a:lnSpc>
                <a:spcPct val="150000"/>
              </a:lnSpc>
              <a:spcBef>
                <a:spcPts val="0"/>
              </a:spcBef>
              <a:spcAft>
                <a:spcPts val="0"/>
              </a:spcAft>
              <a:buClr>
                <a:srgbClr val="0071AA"/>
              </a:buClr>
              <a:buSzPts val="1100"/>
              <a:buFont typeface="Arial"/>
              <a:buChar char="•"/>
            </a:pPr>
            <a:r>
              <a:rPr b="1" i="1" lang="es-ES" sz="1100">
                <a:solidFill>
                  <a:schemeClr val="dk1"/>
                </a:solidFill>
                <a:latin typeface="Century Gothic"/>
                <a:ea typeface="Century Gothic"/>
                <a:cs typeface="Century Gothic"/>
                <a:sym typeface="Century Gothic"/>
              </a:rPr>
              <a:t>5</a:t>
            </a:r>
            <a:r>
              <a:rPr lang="es-ES" sz="1100">
                <a:solidFill>
                  <a:schemeClr val="dk1"/>
                </a:solidFill>
                <a:latin typeface="Century Gothic"/>
                <a:ea typeface="Century Gothic"/>
                <a:cs typeface="Century Gothic"/>
                <a:sym typeface="Century Gothic"/>
              </a:rPr>
              <a:t> </a:t>
            </a:r>
            <a:r>
              <a:rPr b="1" i="1" lang="es-ES" sz="1100">
                <a:solidFill>
                  <a:schemeClr val="dk1"/>
                </a:solidFill>
                <a:latin typeface="Century Gothic"/>
                <a:ea typeface="Century Gothic"/>
                <a:cs typeface="Century Gothic"/>
                <a:sym typeface="Century Gothic"/>
              </a:rPr>
              <a:t>Generación</a:t>
            </a:r>
            <a:r>
              <a:rPr lang="es-ES" sz="1100">
                <a:solidFill>
                  <a:schemeClr val="dk1"/>
                </a:solidFill>
                <a:latin typeface="Century Gothic"/>
                <a:ea typeface="Century Gothic"/>
                <a:cs typeface="Century Gothic"/>
                <a:sym typeface="Century Gothic"/>
              </a:rPr>
              <a:t> -&gt; Son lenguajes cuyos programas están constituidos por hechos, reglas, restricciones, ecuaciones,  transformaciones, u otras propiedades que debe cumplir la solución al problema.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19"/>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270" name="Google Shape;270;p19"/>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271" name="Google Shape;271;p19"/>
          <p:cNvGrpSpPr/>
          <p:nvPr/>
        </p:nvGrpSpPr>
        <p:grpSpPr>
          <a:xfrm>
            <a:off x="85847" y="469368"/>
            <a:ext cx="8367885" cy="359313"/>
            <a:chOff x="274216" y="780591"/>
            <a:chExt cx="9372448" cy="479082"/>
          </a:xfrm>
        </p:grpSpPr>
        <p:sp>
          <p:nvSpPr>
            <p:cNvPr id="272" name="Google Shape;272;p19"/>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273" name="Google Shape;273;p19"/>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274" name="Google Shape;274;p19"/>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275" name="Google Shape;275;p19"/>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lenguajes de programación: bajo nivel vs alto nivel</a:t>
            </a:r>
            <a:endParaRPr/>
          </a:p>
        </p:txBody>
      </p:sp>
      <p:pic>
        <p:nvPicPr>
          <p:cNvPr descr="Programming Languages | Applications and Systems-Development Security" id="276" name="Google Shape;276;p19"/>
          <p:cNvPicPr preferRelativeResize="0"/>
          <p:nvPr/>
        </p:nvPicPr>
        <p:blipFill rotWithShape="1">
          <a:blip r:embed="rId3">
            <a:alphaModFix/>
          </a:blip>
          <a:srcRect b="0" l="0" r="0" t="0"/>
          <a:stretch/>
        </p:blipFill>
        <p:spPr>
          <a:xfrm>
            <a:off x="2852" y="-1093"/>
            <a:ext cx="5946516" cy="489100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2"/>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b="0" i="0" lang="es-ES" sz="1800" u="none" cap="none" strike="noStrike">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53" name="Google Shape;53;p2"/>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54" name="Google Shape;54;p2"/>
          <p:cNvGrpSpPr/>
          <p:nvPr/>
        </p:nvGrpSpPr>
        <p:grpSpPr>
          <a:xfrm>
            <a:off x="85847" y="469368"/>
            <a:ext cx="8367885" cy="359313"/>
            <a:chOff x="274216" y="780591"/>
            <a:chExt cx="9372448" cy="479082"/>
          </a:xfrm>
        </p:grpSpPr>
        <p:sp>
          <p:nvSpPr>
            <p:cNvPr id="55" name="Google Shape;55;p2"/>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56" name="Google Shape;56;p2"/>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57" name="Google Shape;57;p2"/>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pic>
        <p:nvPicPr>
          <p:cNvPr descr="Qué es un sistema informático? - Tecnología + Informática" id="58" name="Google Shape;58;p2"/>
          <p:cNvPicPr preferRelativeResize="0"/>
          <p:nvPr/>
        </p:nvPicPr>
        <p:blipFill rotWithShape="1">
          <a:blip r:embed="rId3">
            <a:alphaModFix/>
          </a:blip>
          <a:srcRect b="0" l="0" r="0" t="0"/>
          <a:stretch/>
        </p:blipFill>
        <p:spPr>
          <a:xfrm>
            <a:off x="0" y="380268"/>
            <a:ext cx="3995936" cy="2666379"/>
          </a:xfrm>
          <a:prstGeom prst="rect">
            <a:avLst/>
          </a:prstGeom>
          <a:noFill/>
          <a:ln>
            <a:noFill/>
          </a:ln>
        </p:spPr>
      </p:pic>
      <p:pic>
        <p:nvPicPr>
          <p:cNvPr descr="Qué es un programa informático | Blog de Big Data" id="59" name="Google Shape;59;p2"/>
          <p:cNvPicPr preferRelativeResize="0"/>
          <p:nvPr/>
        </p:nvPicPr>
        <p:blipFill rotWithShape="1">
          <a:blip r:embed="rId4">
            <a:alphaModFix/>
          </a:blip>
          <a:srcRect b="0" l="0" r="0" t="0"/>
          <a:stretch/>
        </p:blipFill>
        <p:spPr>
          <a:xfrm>
            <a:off x="3995936" y="2111674"/>
            <a:ext cx="5137719" cy="290324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0"/>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282" name="Google Shape;282;p20"/>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283" name="Google Shape;283;p20"/>
          <p:cNvGrpSpPr/>
          <p:nvPr/>
        </p:nvGrpSpPr>
        <p:grpSpPr>
          <a:xfrm>
            <a:off x="85847" y="469368"/>
            <a:ext cx="8367885" cy="359313"/>
            <a:chOff x="274216" y="780591"/>
            <a:chExt cx="9372448" cy="479082"/>
          </a:xfrm>
        </p:grpSpPr>
        <p:sp>
          <p:nvSpPr>
            <p:cNvPr id="284" name="Google Shape;284;p20"/>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285" name="Google Shape;285;p20"/>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286" name="Google Shape;286;p20"/>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287" name="Google Shape;287;p20"/>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lenguajes de programación: ejecución</a:t>
            </a:r>
            <a:endParaRPr/>
          </a:p>
        </p:txBody>
      </p:sp>
      <p:sp>
        <p:nvSpPr>
          <p:cNvPr id="288" name="Google Shape;288;p20"/>
          <p:cNvSpPr txBox="1"/>
          <p:nvPr/>
        </p:nvSpPr>
        <p:spPr>
          <a:xfrm>
            <a:off x="440725" y="977933"/>
            <a:ext cx="7992925" cy="1583639"/>
          </a:xfrm>
          <a:prstGeom prst="rect">
            <a:avLst/>
          </a:prstGeom>
          <a:noFill/>
          <a:ln>
            <a:noFill/>
          </a:ln>
        </p:spPr>
        <p:txBody>
          <a:bodyPr anchorCtr="0" anchor="t" bIns="45700" lIns="91425" spcFirstLastPara="1" rIns="91425" wrap="square" tIns="45700">
            <a:spAutoFit/>
          </a:bodyPr>
          <a:lstStyle/>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Lenguaje </a:t>
            </a:r>
            <a:r>
              <a:rPr b="1" lang="es-ES" sz="1100">
                <a:solidFill>
                  <a:schemeClr val="dk1"/>
                </a:solidFill>
                <a:latin typeface="Century Gothic"/>
                <a:ea typeface="Century Gothic"/>
                <a:cs typeface="Century Gothic"/>
                <a:sym typeface="Century Gothic"/>
              </a:rPr>
              <a:t>compilado:  </a:t>
            </a:r>
            <a:r>
              <a:rPr lang="es-ES" sz="1100">
                <a:solidFill>
                  <a:schemeClr val="dk1"/>
                </a:solidFill>
                <a:latin typeface="Century Gothic"/>
                <a:ea typeface="Century Gothic"/>
                <a:cs typeface="Century Gothic"/>
                <a:sym typeface="Century Gothic"/>
              </a:rPr>
              <a:t>Antes de poder utilizarse el programa debe utilizarse un</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traductor llamado “</a:t>
            </a:r>
            <a:r>
              <a:rPr b="1" lang="es-ES" sz="1100">
                <a:solidFill>
                  <a:schemeClr val="dk1"/>
                </a:solidFill>
                <a:latin typeface="Century Gothic"/>
                <a:ea typeface="Century Gothic"/>
                <a:cs typeface="Century Gothic"/>
                <a:sym typeface="Century Gothic"/>
              </a:rPr>
              <a:t>compilador</a:t>
            </a:r>
            <a:r>
              <a:rPr lang="es-ES" sz="1100">
                <a:solidFill>
                  <a:schemeClr val="dk1"/>
                </a:solidFill>
                <a:latin typeface="Century Gothic"/>
                <a:ea typeface="Century Gothic"/>
                <a:cs typeface="Century Gothic"/>
                <a:sym typeface="Century Gothic"/>
              </a:rPr>
              <a:t>” que se encarga de traducir (“compilar”) el programa</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original (“código fuente”) en código objeto y otro programa (“</a:t>
            </a:r>
            <a:r>
              <a:rPr b="1" lang="es-ES" sz="1100">
                <a:solidFill>
                  <a:schemeClr val="dk1"/>
                </a:solidFill>
                <a:latin typeface="Century Gothic"/>
                <a:ea typeface="Century Gothic"/>
                <a:cs typeface="Century Gothic"/>
                <a:sym typeface="Century Gothic"/>
              </a:rPr>
              <a:t>enlazador</a:t>
            </a:r>
            <a:r>
              <a:rPr lang="es-ES" sz="1100">
                <a:solidFill>
                  <a:schemeClr val="dk1"/>
                </a:solidFill>
                <a:latin typeface="Century Gothic"/>
                <a:ea typeface="Century Gothic"/>
                <a:cs typeface="Century Gothic"/>
                <a:sym typeface="Century Gothic"/>
              </a:rPr>
              <a:t>” o “linkador”)</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que unirá el código objeto del programa con el código objeto de las librerías necesarias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producir el programa ejecutable. Los programas ejecutables están en </a:t>
            </a:r>
            <a:r>
              <a:rPr b="1" lang="es-ES" sz="1100">
                <a:solidFill>
                  <a:schemeClr val="dk1"/>
                </a:solidFill>
                <a:latin typeface="Century Gothic"/>
                <a:ea typeface="Century Gothic"/>
                <a:cs typeface="Century Gothic"/>
                <a:sym typeface="Century Gothic"/>
              </a:rPr>
              <a:t>binario</a:t>
            </a:r>
            <a:r>
              <a:rPr lang="es-ES" sz="1100">
                <a:solidFill>
                  <a:schemeClr val="dk1"/>
                </a:solidFill>
                <a:latin typeface="Century Gothic"/>
                <a:ea typeface="Century Gothic"/>
                <a:cs typeface="Century Gothic"/>
                <a:sym typeface="Century Gothic"/>
              </a:rPr>
              <a:t> y son los</a:t>
            </a:r>
            <a:endParaRPr/>
          </a:p>
          <a:p>
            <a:pPr indent="0" lvl="0" marL="116549" marR="0" rtl="0" algn="l">
              <a:lnSpc>
                <a:spcPct val="150000"/>
              </a:lnSpc>
              <a:spcBef>
                <a:spcPts val="0"/>
              </a:spcBef>
              <a:spcAft>
                <a:spcPts val="0"/>
              </a:spcAft>
              <a:buNone/>
            </a:pPr>
            <a:r>
              <a:rPr b="1" lang="es-ES" sz="1100">
                <a:solidFill>
                  <a:schemeClr val="dk1"/>
                </a:solidFill>
                <a:latin typeface="Century Gothic"/>
                <a:ea typeface="Century Gothic"/>
                <a:cs typeface="Century Gothic"/>
                <a:sym typeface="Century Gothic"/>
              </a:rPr>
              <a:t>únicos necesarios </a:t>
            </a:r>
            <a:r>
              <a:rPr lang="es-ES" sz="1100">
                <a:solidFill>
                  <a:schemeClr val="dk1"/>
                </a:solidFill>
                <a:latin typeface="Century Gothic"/>
                <a:ea typeface="Century Gothic"/>
                <a:cs typeface="Century Gothic"/>
                <a:sym typeface="Century Gothic"/>
              </a:rPr>
              <a:t>para el funcionamiento del programa. C o C++</a:t>
            </a:r>
            <a:endParaRPr/>
          </a:p>
        </p:txBody>
      </p:sp>
      <p:pic>
        <p:nvPicPr>
          <p:cNvPr descr="How C++ Works, IDE's, Compilers, Linkers - Binary world: Yesterday, Today  and Tomorrow" id="289" name="Google Shape;289;p20"/>
          <p:cNvPicPr preferRelativeResize="0"/>
          <p:nvPr/>
        </p:nvPicPr>
        <p:blipFill rotWithShape="1">
          <a:blip r:embed="rId3">
            <a:alphaModFix/>
          </a:blip>
          <a:srcRect b="0" l="0" r="0" t="0"/>
          <a:stretch/>
        </p:blipFill>
        <p:spPr>
          <a:xfrm>
            <a:off x="5622404" y="2596465"/>
            <a:ext cx="3521596" cy="243050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1"/>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295" name="Google Shape;295;p21"/>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296" name="Google Shape;296;p21"/>
          <p:cNvGrpSpPr/>
          <p:nvPr/>
        </p:nvGrpSpPr>
        <p:grpSpPr>
          <a:xfrm>
            <a:off x="85847" y="469368"/>
            <a:ext cx="8367885" cy="359313"/>
            <a:chOff x="274216" y="780591"/>
            <a:chExt cx="9372448" cy="479082"/>
          </a:xfrm>
        </p:grpSpPr>
        <p:sp>
          <p:nvSpPr>
            <p:cNvPr id="297" name="Google Shape;297;p21"/>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298" name="Google Shape;298;p21"/>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299" name="Google Shape;299;p21"/>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300" name="Google Shape;300;p21"/>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lenguajes de programación: ejecución</a:t>
            </a:r>
            <a:endParaRPr/>
          </a:p>
        </p:txBody>
      </p:sp>
      <p:sp>
        <p:nvSpPr>
          <p:cNvPr id="301" name="Google Shape;301;p21"/>
          <p:cNvSpPr txBox="1"/>
          <p:nvPr/>
        </p:nvSpPr>
        <p:spPr>
          <a:xfrm>
            <a:off x="440725" y="977933"/>
            <a:ext cx="7992925" cy="2345386"/>
          </a:xfrm>
          <a:prstGeom prst="rect">
            <a:avLst/>
          </a:prstGeom>
          <a:noFill/>
          <a:ln>
            <a:noFill/>
          </a:ln>
        </p:spPr>
        <p:txBody>
          <a:bodyPr anchorCtr="0" anchor="t" bIns="45700" lIns="91425" spcFirstLastPara="1" rIns="91425" wrap="square" tIns="45700">
            <a:spAutoFit/>
          </a:bodyPr>
          <a:lstStyle/>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Lenguaje </a:t>
            </a:r>
            <a:r>
              <a:rPr b="1" lang="es-ES" sz="1100">
                <a:solidFill>
                  <a:schemeClr val="dk1"/>
                </a:solidFill>
                <a:latin typeface="Century Gothic"/>
                <a:ea typeface="Century Gothic"/>
                <a:cs typeface="Century Gothic"/>
                <a:sym typeface="Century Gothic"/>
              </a:rPr>
              <a:t>interpretados: </a:t>
            </a:r>
            <a:r>
              <a:rPr lang="es-ES" sz="1100">
                <a:solidFill>
                  <a:schemeClr val="dk1"/>
                </a:solidFill>
                <a:latin typeface="Century Gothic"/>
                <a:ea typeface="Century Gothic"/>
                <a:cs typeface="Century Gothic"/>
                <a:sym typeface="Century Gothic"/>
              </a:rPr>
              <a:t>Ejecutan las instrucciones directamente, sin que se genere  código objeto, para ello es necesario un </a:t>
            </a:r>
            <a:r>
              <a:rPr b="1" lang="es-ES" sz="1100">
                <a:solidFill>
                  <a:schemeClr val="dk1"/>
                </a:solidFill>
                <a:latin typeface="Century Gothic"/>
                <a:ea typeface="Century Gothic"/>
                <a:cs typeface="Century Gothic"/>
                <a:sym typeface="Century Gothic"/>
              </a:rPr>
              <a:t>programa intérprete </a:t>
            </a:r>
            <a:r>
              <a:rPr lang="es-ES" sz="1100">
                <a:solidFill>
                  <a:schemeClr val="dk1"/>
                </a:solidFill>
                <a:latin typeface="Century Gothic"/>
                <a:ea typeface="Century Gothic"/>
                <a:cs typeface="Century Gothic"/>
                <a:sym typeface="Century Gothic"/>
              </a:rPr>
              <a:t>en el sistema operativo o en la propia máquina donde cada instrucción es interpretada y ejecutada de manera independiente y secuencial. Así, cada vez que se usa el programa debe utilizarse un traductor llamado “</a:t>
            </a:r>
            <a:r>
              <a:rPr b="1" lang="es-ES" sz="1100">
                <a:solidFill>
                  <a:schemeClr val="dk1"/>
                </a:solidFill>
                <a:latin typeface="Century Gothic"/>
                <a:ea typeface="Century Gothic"/>
                <a:cs typeface="Century Gothic"/>
                <a:sym typeface="Century Gothic"/>
              </a:rPr>
              <a:t>intérprete</a:t>
            </a:r>
            <a:r>
              <a:rPr lang="es-ES" sz="1100">
                <a:solidFill>
                  <a:schemeClr val="dk1"/>
                </a:solidFill>
                <a:latin typeface="Century Gothic"/>
                <a:ea typeface="Century Gothic"/>
                <a:cs typeface="Century Gothic"/>
                <a:sym typeface="Century Gothic"/>
              </a:rPr>
              <a:t>” que se encarga de traducir (“interpretar”), sin generar código objeto, las instrucciones del programa original (“código fuente”) a código máquina según van siendo utilizadas. Para el funcionamiento del programa siempre es necesario disponer del código original y del intérprete. La principal ventaja con respecto al lenguaje compilador es que ser traducen a tiempo real solo las instrucciones que se utilicen en cada ejecución, en vez de interpretar todo el código se vaya a utilizar o no. Python o JS.</a:t>
            </a:r>
            <a:endParaRPr/>
          </a:p>
        </p:txBody>
      </p:sp>
      <p:pic>
        <p:nvPicPr>
          <p:cNvPr descr="Estás contratando a un verdadero desarrollador Python?" id="302" name="Google Shape;302;p21"/>
          <p:cNvPicPr preferRelativeResize="0"/>
          <p:nvPr/>
        </p:nvPicPr>
        <p:blipFill rotWithShape="1">
          <a:blip r:embed="rId3">
            <a:alphaModFix/>
          </a:blip>
          <a:srcRect b="0" l="0" r="0" t="0"/>
          <a:stretch/>
        </p:blipFill>
        <p:spPr>
          <a:xfrm>
            <a:off x="1691679" y="3057182"/>
            <a:ext cx="3492645" cy="197197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2"/>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308" name="Google Shape;308;p22"/>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309" name="Google Shape;309;p22"/>
          <p:cNvGrpSpPr/>
          <p:nvPr/>
        </p:nvGrpSpPr>
        <p:grpSpPr>
          <a:xfrm>
            <a:off x="85847" y="469368"/>
            <a:ext cx="8367885" cy="359313"/>
            <a:chOff x="274216" y="780591"/>
            <a:chExt cx="9372448" cy="479082"/>
          </a:xfrm>
        </p:grpSpPr>
        <p:sp>
          <p:nvSpPr>
            <p:cNvPr id="310" name="Google Shape;310;p22"/>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311" name="Google Shape;311;p22"/>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312" name="Google Shape;312;p22"/>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313" name="Google Shape;313;p22"/>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lenguajes de programación: ejecución</a:t>
            </a:r>
            <a:endParaRPr/>
          </a:p>
        </p:txBody>
      </p:sp>
      <p:sp>
        <p:nvSpPr>
          <p:cNvPr id="314" name="Google Shape;314;p22"/>
          <p:cNvSpPr txBox="1"/>
          <p:nvPr/>
        </p:nvSpPr>
        <p:spPr>
          <a:xfrm>
            <a:off x="440725" y="977933"/>
            <a:ext cx="7992925" cy="1329723"/>
          </a:xfrm>
          <a:prstGeom prst="rect">
            <a:avLst/>
          </a:prstGeom>
          <a:noFill/>
          <a:ln>
            <a:noFill/>
          </a:ln>
        </p:spPr>
        <p:txBody>
          <a:bodyPr anchorCtr="0" anchor="t" bIns="45700" lIns="91425" spcFirstLastPara="1" rIns="91425" wrap="square" tIns="45700">
            <a:spAutoFit/>
          </a:bodyPr>
          <a:lstStyle/>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Lenguaje </a:t>
            </a:r>
            <a:r>
              <a:rPr b="1" lang="es-ES" sz="1100">
                <a:solidFill>
                  <a:schemeClr val="dk1"/>
                </a:solidFill>
                <a:latin typeface="Century Gothic"/>
                <a:ea typeface="Century Gothic"/>
                <a:cs typeface="Century Gothic"/>
                <a:sym typeface="Century Gothic"/>
              </a:rPr>
              <a:t>Virtuales o Mixtos: </a:t>
            </a:r>
            <a:r>
              <a:rPr lang="es-ES" sz="1100">
                <a:solidFill>
                  <a:schemeClr val="dk1"/>
                </a:solidFill>
                <a:latin typeface="Century Gothic"/>
                <a:ea typeface="Century Gothic"/>
                <a:cs typeface="Century Gothic"/>
                <a:sym typeface="Century Gothic"/>
              </a:rPr>
              <a:t>Similar al de los lenguajes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compilados, pero, a diferencia de éstos, </a:t>
            </a:r>
            <a:r>
              <a:rPr i="1" lang="es-ES" sz="1100">
                <a:solidFill>
                  <a:schemeClr val="dk1"/>
                </a:solidFill>
                <a:latin typeface="Century Gothic"/>
                <a:ea typeface="Century Gothic"/>
                <a:cs typeface="Century Gothic"/>
                <a:sym typeface="Century Gothic"/>
              </a:rPr>
              <a:t>no es código objeto</a:t>
            </a:r>
            <a:r>
              <a:rPr lang="es-ES" sz="1100">
                <a:solidFill>
                  <a:schemeClr val="dk1"/>
                </a:solidFill>
                <a:latin typeface="Century Gothic"/>
                <a:ea typeface="Century Gothic"/>
                <a:cs typeface="Century Gothic"/>
                <a:sym typeface="Century Gothic"/>
              </a:rPr>
              <a:t> lo que genera el</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compilador, sino un </a:t>
            </a:r>
            <a:r>
              <a:rPr b="1" lang="es-ES" sz="1100">
                <a:solidFill>
                  <a:schemeClr val="dk1"/>
                </a:solidFill>
                <a:latin typeface="Century Gothic"/>
                <a:ea typeface="Century Gothic"/>
                <a:cs typeface="Century Gothic"/>
                <a:sym typeface="Century Gothic"/>
              </a:rPr>
              <a:t>código intermedio </a:t>
            </a:r>
            <a:r>
              <a:rPr lang="es-ES" sz="1100">
                <a:solidFill>
                  <a:schemeClr val="dk1"/>
                </a:solidFill>
                <a:latin typeface="Century Gothic"/>
                <a:ea typeface="Century Gothic"/>
                <a:cs typeface="Century Gothic"/>
                <a:sym typeface="Century Gothic"/>
              </a:rPr>
              <a:t>(bytecode en java) que puede ser interpretado</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por cualquier arquitectura que tenga la </a:t>
            </a:r>
            <a:r>
              <a:rPr b="1" lang="es-ES" sz="1100">
                <a:solidFill>
                  <a:schemeClr val="dk1"/>
                </a:solidFill>
                <a:latin typeface="Century Gothic"/>
                <a:ea typeface="Century Gothic"/>
                <a:cs typeface="Century Gothic"/>
                <a:sym typeface="Century Gothic"/>
              </a:rPr>
              <a:t>máquina virtual </a:t>
            </a:r>
            <a:r>
              <a:rPr lang="es-ES" sz="1100">
                <a:solidFill>
                  <a:schemeClr val="dk1"/>
                </a:solidFill>
                <a:latin typeface="Century Gothic"/>
                <a:ea typeface="Century Gothic"/>
                <a:cs typeface="Century Gothic"/>
                <a:sym typeface="Century Gothic"/>
              </a:rPr>
              <a:t>que se encargará de interpretar</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el código bytecode generado para ejecutarlo en la máquina. Java,</a:t>
            </a:r>
            <a:r>
              <a:rPr b="0" i="0" lang="es-ES" sz="1100">
                <a:solidFill>
                  <a:srgbClr val="222222"/>
                </a:solidFill>
                <a:latin typeface="arial"/>
                <a:ea typeface="arial"/>
                <a:cs typeface="arial"/>
                <a:sym typeface="arial"/>
              </a:rPr>
              <a:t> Eiffel, Lisp…</a:t>
            </a:r>
            <a:endParaRPr sz="1100">
              <a:solidFill>
                <a:schemeClr val="dk1"/>
              </a:solidFill>
              <a:latin typeface="Century Gothic"/>
              <a:ea typeface="Century Gothic"/>
              <a:cs typeface="Century Gothic"/>
              <a:sym typeface="Century Gothic"/>
            </a:endParaRPr>
          </a:p>
        </p:txBody>
      </p:sp>
      <p:pic>
        <p:nvPicPr>
          <p:cNvPr id="315" name="Google Shape;315;p22"/>
          <p:cNvPicPr preferRelativeResize="0"/>
          <p:nvPr/>
        </p:nvPicPr>
        <p:blipFill rotWithShape="1">
          <a:blip r:embed="rId3">
            <a:alphaModFix/>
          </a:blip>
          <a:srcRect b="0" l="0" r="0" t="0"/>
          <a:stretch/>
        </p:blipFill>
        <p:spPr>
          <a:xfrm>
            <a:off x="1663774" y="0"/>
            <a:ext cx="5143500" cy="502696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3"/>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321" name="Google Shape;321;p23"/>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322" name="Google Shape;322;p23"/>
          <p:cNvGrpSpPr/>
          <p:nvPr/>
        </p:nvGrpSpPr>
        <p:grpSpPr>
          <a:xfrm>
            <a:off x="85847" y="469368"/>
            <a:ext cx="8367885" cy="359313"/>
            <a:chOff x="274216" y="780591"/>
            <a:chExt cx="9372448" cy="479082"/>
          </a:xfrm>
        </p:grpSpPr>
        <p:sp>
          <p:nvSpPr>
            <p:cNvPr id="323" name="Google Shape;323;p23"/>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324" name="Google Shape;324;p23"/>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325" name="Google Shape;325;p23"/>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326" name="Google Shape;326;p23"/>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lenguajes de programación: ejecución</a:t>
            </a:r>
            <a:endParaRPr/>
          </a:p>
        </p:txBody>
      </p:sp>
      <p:sp>
        <p:nvSpPr>
          <p:cNvPr id="327" name="Google Shape;327;p23"/>
          <p:cNvSpPr txBox="1"/>
          <p:nvPr/>
        </p:nvSpPr>
        <p:spPr>
          <a:xfrm>
            <a:off x="440725" y="977933"/>
            <a:ext cx="7992925" cy="4122795"/>
          </a:xfrm>
          <a:prstGeom prst="rect">
            <a:avLst/>
          </a:prstGeom>
          <a:noFill/>
          <a:ln>
            <a:noFill/>
          </a:ln>
        </p:spPr>
        <p:txBody>
          <a:bodyPr anchorCtr="0" anchor="t" bIns="45700" lIns="91425" spcFirstLastPara="1" rIns="91425" wrap="square" tIns="45700">
            <a:spAutoFit/>
          </a:bodyPr>
          <a:lstStyle/>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 Los lenguajes interpretados se </a:t>
            </a:r>
            <a:r>
              <a:rPr b="1" lang="es-ES" sz="1100">
                <a:solidFill>
                  <a:schemeClr val="dk1"/>
                </a:solidFill>
                <a:latin typeface="Century Gothic"/>
                <a:ea typeface="Century Gothic"/>
                <a:cs typeface="Century Gothic"/>
                <a:sym typeface="Century Gothic"/>
              </a:rPr>
              <a:t>compilan una vez </a:t>
            </a:r>
            <a:r>
              <a:rPr lang="es-ES" sz="1100">
                <a:solidFill>
                  <a:schemeClr val="dk1"/>
                </a:solidFill>
                <a:latin typeface="Century Gothic"/>
                <a:ea typeface="Century Gothic"/>
                <a:cs typeface="Century Gothic"/>
                <a:sym typeface="Century Gothic"/>
              </a:rPr>
              <a:t>y se utilizan cuantas veces se desee sin necesidad de volver a utilizar el compilador. Los lenguajes interpretados </a:t>
            </a:r>
            <a:r>
              <a:rPr b="1" lang="es-ES" sz="1100">
                <a:solidFill>
                  <a:schemeClr val="dk1"/>
                </a:solidFill>
                <a:latin typeface="Century Gothic"/>
                <a:ea typeface="Century Gothic"/>
                <a:cs typeface="Century Gothic"/>
                <a:sym typeface="Century Gothic"/>
              </a:rPr>
              <a:t>son interpretados, cada vez que se ejecutan y necesitan siempre del intérprete</a:t>
            </a:r>
            <a:r>
              <a:rPr lang="es-ES" sz="1100">
                <a:solidFill>
                  <a:schemeClr val="dk1"/>
                </a:solidFill>
                <a:latin typeface="Century Gothic"/>
                <a:ea typeface="Century Gothic"/>
                <a:cs typeface="Century Gothic"/>
                <a:sym typeface="Century Gothic"/>
              </a:rPr>
              <a:t>.</a:t>
            </a:r>
            <a:endParaRPr/>
          </a:p>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 </a:t>
            </a:r>
            <a:r>
              <a:rPr b="1" lang="es-ES" sz="1100">
                <a:solidFill>
                  <a:schemeClr val="dk1"/>
                </a:solidFill>
                <a:latin typeface="Century Gothic"/>
                <a:ea typeface="Century Gothic"/>
                <a:cs typeface="Century Gothic"/>
                <a:sym typeface="Century Gothic"/>
              </a:rPr>
              <a:t>Los compiladores </a:t>
            </a:r>
            <a:r>
              <a:rPr lang="es-ES" sz="1100">
                <a:solidFill>
                  <a:schemeClr val="dk1"/>
                </a:solidFill>
                <a:latin typeface="Century Gothic"/>
                <a:ea typeface="Century Gothic"/>
                <a:cs typeface="Century Gothic"/>
                <a:sym typeface="Century Gothic"/>
              </a:rPr>
              <a:t>analizan todo el programa y </a:t>
            </a:r>
            <a:r>
              <a:rPr b="1" lang="es-ES" sz="1100">
                <a:solidFill>
                  <a:schemeClr val="dk1"/>
                </a:solidFill>
                <a:latin typeface="Century Gothic"/>
                <a:ea typeface="Century Gothic"/>
                <a:cs typeface="Century Gothic"/>
                <a:sym typeface="Century Gothic"/>
              </a:rPr>
              <a:t>no generan resultados si no es correcto todo el código</a:t>
            </a:r>
            <a:r>
              <a:rPr lang="es-ES" sz="1100">
                <a:solidFill>
                  <a:schemeClr val="dk1"/>
                </a:solidFill>
                <a:latin typeface="Century Gothic"/>
                <a:ea typeface="Century Gothic"/>
                <a:cs typeface="Century Gothic"/>
                <a:sym typeface="Century Gothic"/>
              </a:rPr>
              <a:t>. Los intérpretes analizan las instrucciones según las necesitan y pueden iniciar la ejecución de un programa con errores e incluso terminar correctamente una ejecución de un programa con errores siempre que no haya sido necesario el uso de las instrucciones que contienen dichos errores.</a:t>
            </a:r>
            <a:endParaRPr/>
          </a:p>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Un compilador traduce cada instrucción una sola vez. Un intérprete debe traducir una instrucción cada vez que la encuentra.</a:t>
            </a:r>
            <a:endParaRPr/>
          </a:p>
          <a:p>
            <a:pPr indent="-171450" lvl="0" marL="288000" marR="0" rtl="0" algn="l">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Los binarios son compilados para una arquitectura específica </a:t>
            </a:r>
            <a:r>
              <a:rPr lang="es-ES" sz="1100">
                <a:solidFill>
                  <a:schemeClr val="dk1"/>
                </a:solidFill>
                <a:latin typeface="Century Gothic"/>
                <a:ea typeface="Century Gothic"/>
                <a:cs typeface="Century Gothic"/>
                <a:sym typeface="Century Gothic"/>
              </a:rPr>
              <a:t>y no pueden ser utilizados en otras arquitecturas no compatibles (deben existir distintos compiladores para generar binarios para diferentes arquitecturas y Sistemas Operativos). </a:t>
            </a:r>
            <a:r>
              <a:rPr b="1" lang="es-ES" sz="1100">
                <a:solidFill>
                  <a:schemeClr val="dk1"/>
                </a:solidFill>
                <a:latin typeface="Century Gothic"/>
                <a:ea typeface="Century Gothic"/>
                <a:cs typeface="Century Gothic"/>
                <a:sym typeface="Century Gothic"/>
              </a:rPr>
              <a:t>Un lenguaje interpretado puede ser utilizado en cualquier arquitectura que disponga de un intérprete sin necesidad de cambios</a:t>
            </a:r>
            <a:r>
              <a:rPr lang="es-ES" sz="1100">
                <a:solidFill>
                  <a:schemeClr val="dk1"/>
                </a:solidFill>
                <a:latin typeface="Century Gothic"/>
                <a:ea typeface="Century Gothic"/>
                <a:cs typeface="Century Gothic"/>
                <a:sym typeface="Century Gothic"/>
              </a:rPr>
              <a:t>.</a:t>
            </a:r>
            <a:endParaRPr/>
          </a:p>
          <a:p>
            <a:pPr indent="-171450" lvl="0" marL="288000" marR="0" rtl="0" algn="l">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Los lenguajes compilados son más eficientes que los interpretados y además permiten distribuir el programa en forma confidencial mediante binarios</a:t>
            </a:r>
            <a:r>
              <a:rPr lang="es-ES" sz="1100">
                <a:solidFill>
                  <a:schemeClr val="dk1"/>
                </a:solidFill>
                <a:latin typeface="Century Gothic"/>
                <a:ea typeface="Century Gothic"/>
                <a:cs typeface="Century Gothic"/>
                <a:sym typeface="Century Gothic"/>
              </a:rPr>
              <a:t>. Siempre se pueden decompilar. La confidecialidad solo se logra mediante el cifrado criptográfico del código.</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24"/>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333" name="Google Shape;333;p24"/>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334" name="Google Shape;334;p24"/>
          <p:cNvGrpSpPr/>
          <p:nvPr/>
        </p:nvGrpSpPr>
        <p:grpSpPr>
          <a:xfrm>
            <a:off x="85847" y="469368"/>
            <a:ext cx="8367885" cy="359313"/>
            <a:chOff x="274216" y="780591"/>
            <a:chExt cx="9372448" cy="479082"/>
          </a:xfrm>
        </p:grpSpPr>
        <p:sp>
          <p:nvSpPr>
            <p:cNvPr id="335" name="Google Shape;335;p24"/>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336" name="Google Shape;336;p24"/>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337" name="Google Shape;337;p24"/>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338" name="Google Shape;338;p24"/>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lenguajes de programación: paradigma</a:t>
            </a:r>
            <a:endParaRPr/>
          </a:p>
        </p:txBody>
      </p:sp>
      <p:sp>
        <p:nvSpPr>
          <p:cNvPr id="339" name="Google Shape;339;p24"/>
          <p:cNvSpPr txBox="1"/>
          <p:nvPr/>
        </p:nvSpPr>
        <p:spPr>
          <a:xfrm>
            <a:off x="440725" y="977933"/>
            <a:ext cx="7992925" cy="3361048"/>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Un paradigma de programación representa un enfoque particular o </a:t>
            </a:r>
            <a:r>
              <a:rPr b="1" lang="es-ES" sz="1100">
                <a:solidFill>
                  <a:schemeClr val="dk1"/>
                </a:solidFill>
                <a:latin typeface="Century Gothic"/>
                <a:ea typeface="Century Gothic"/>
                <a:cs typeface="Century Gothic"/>
                <a:sym typeface="Century Gothic"/>
              </a:rPr>
              <a:t>filosofía</a:t>
            </a:r>
            <a:r>
              <a:rPr lang="es-ES" sz="1100">
                <a:solidFill>
                  <a:schemeClr val="dk1"/>
                </a:solidFill>
                <a:latin typeface="Century Gothic"/>
                <a:ea typeface="Century Gothic"/>
                <a:cs typeface="Century Gothic"/>
                <a:sym typeface="Century Gothic"/>
              </a:rPr>
              <a:t> para la construcción del software, un estilo de programación que facilita la tarea de programación o añade mayor funcionalidad al programa dependiendo del problema que haya que abordar.</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Los grandes grupos son:</a:t>
            </a:r>
            <a:endParaRPr/>
          </a:p>
          <a:p>
            <a:pPr indent="-171450" lvl="0" marL="288000" marR="0" rtl="0" algn="l">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Imperativo</a:t>
            </a:r>
            <a:r>
              <a:rPr lang="es-ES" sz="1100">
                <a:solidFill>
                  <a:schemeClr val="dk1"/>
                </a:solidFill>
                <a:latin typeface="Century Gothic"/>
                <a:ea typeface="Century Gothic"/>
                <a:cs typeface="Century Gothic"/>
                <a:sym typeface="Century Gothic"/>
              </a:rPr>
              <a:t>: Las instrucciones y operaciones se diseñan y ejecutan </a:t>
            </a:r>
            <a:r>
              <a:rPr b="1" lang="es-ES" sz="1100">
                <a:solidFill>
                  <a:schemeClr val="dk1"/>
                </a:solidFill>
                <a:latin typeface="Century Gothic"/>
                <a:ea typeface="Century Gothic"/>
                <a:cs typeface="Century Gothic"/>
                <a:sym typeface="Century Gothic"/>
              </a:rPr>
              <a:t>de forma secuencial</a:t>
            </a:r>
            <a:r>
              <a:rPr lang="es-ES" sz="1100">
                <a:solidFill>
                  <a:schemeClr val="dk1"/>
                </a:solidFill>
                <a:latin typeface="Century Gothic"/>
                <a:ea typeface="Century Gothic"/>
                <a:cs typeface="Century Gothic"/>
                <a:sym typeface="Century Gothic"/>
              </a:rPr>
              <a:t>, uno detrás de otro.</a:t>
            </a:r>
            <a:endParaRPr/>
          </a:p>
          <a:p>
            <a:pPr indent="-171450" lvl="0" marL="288000" marR="0" rtl="0" algn="l">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Declarativo</a:t>
            </a:r>
            <a:r>
              <a:rPr lang="es-ES" sz="1100">
                <a:solidFill>
                  <a:schemeClr val="dk1"/>
                </a:solidFill>
                <a:latin typeface="Century Gothic"/>
                <a:ea typeface="Century Gothic"/>
                <a:cs typeface="Century Gothic"/>
                <a:sym typeface="Century Gothic"/>
              </a:rPr>
              <a:t>: Un paradigma específico en el que no se detalla “</a:t>
            </a:r>
            <a:r>
              <a:rPr b="1" lang="es-ES" sz="1100">
                <a:solidFill>
                  <a:schemeClr val="dk1"/>
                </a:solidFill>
                <a:latin typeface="Century Gothic"/>
                <a:ea typeface="Century Gothic"/>
                <a:cs typeface="Century Gothic"/>
                <a:sym typeface="Century Gothic"/>
              </a:rPr>
              <a:t>cómo</a:t>
            </a:r>
            <a:r>
              <a:rPr lang="es-ES" sz="1100">
                <a:solidFill>
                  <a:schemeClr val="dk1"/>
                </a:solidFill>
                <a:latin typeface="Century Gothic"/>
                <a:ea typeface="Century Gothic"/>
                <a:cs typeface="Century Gothic"/>
                <a:sym typeface="Century Gothic"/>
              </a:rPr>
              <a:t>” se hace algo, si no “</a:t>
            </a:r>
            <a:r>
              <a:rPr b="1" lang="es-ES" sz="1100">
                <a:solidFill>
                  <a:schemeClr val="dk1"/>
                </a:solidFill>
                <a:latin typeface="Century Gothic"/>
                <a:ea typeface="Century Gothic"/>
                <a:cs typeface="Century Gothic"/>
                <a:sym typeface="Century Gothic"/>
              </a:rPr>
              <a:t>qué</a:t>
            </a:r>
            <a:r>
              <a:rPr lang="es-ES" sz="1100">
                <a:solidFill>
                  <a:schemeClr val="dk1"/>
                </a:solidFill>
                <a:latin typeface="Century Gothic"/>
                <a:ea typeface="Century Gothic"/>
                <a:cs typeface="Century Gothic"/>
                <a:sym typeface="Century Gothic"/>
              </a:rPr>
              <a:t>” hay que hacer. </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Ejemplo -&gt; Tiempo muerto finales de la NBA 1998.</a:t>
            </a:r>
            <a:endParaRPr/>
          </a:p>
          <a:p>
            <a:pPr indent="0" lvl="0" marL="116549" marR="0" rtl="0" algn="l">
              <a:lnSpc>
                <a:spcPct val="150000"/>
              </a:lnSpc>
              <a:spcBef>
                <a:spcPts val="0"/>
              </a:spcBef>
              <a:spcAft>
                <a:spcPts val="0"/>
              </a:spcAft>
              <a:buNone/>
            </a:pPr>
            <a:r>
              <a:rPr b="1" lang="es-ES" sz="1100">
                <a:solidFill>
                  <a:schemeClr val="dk1"/>
                </a:solidFill>
                <a:latin typeface="Century Gothic"/>
                <a:ea typeface="Century Gothic"/>
                <a:cs typeface="Century Gothic"/>
                <a:sym typeface="Century Gothic"/>
              </a:rPr>
              <a:t>Imperativo</a:t>
            </a:r>
            <a:r>
              <a:rPr lang="es-ES" sz="1100">
                <a:solidFill>
                  <a:schemeClr val="dk1"/>
                </a:solidFill>
                <a:latin typeface="Century Gothic"/>
                <a:ea typeface="Century Gothic"/>
                <a:cs typeface="Century Gothic"/>
                <a:sym typeface="Century Gothic"/>
              </a:rPr>
              <a:t> -&gt; Quiero que saquéis de banda, hagáis la jugada XY, paséis el balón a Kerr…Michael acabe con un tiro de media distancia.</a:t>
            </a:r>
            <a:endParaRPr/>
          </a:p>
          <a:p>
            <a:pPr indent="0" lvl="0" marL="116549" marR="0" rtl="0" algn="l">
              <a:lnSpc>
                <a:spcPct val="150000"/>
              </a:lnSpc>
              <a:spcBef>
                <a:spcPts val="0"/>
              </a:spcBef>
              <a:spcAft>
                <a:spcPts val="0"/>
              </a:spcAft>
              <a:buNone/>
            </a:pPr>
            <a:r>
              <a:rPr b="1" lang="es-ES" sz="1100">
                <a:solidFill>
                  <a:schemeClr val="dk1"/>
                </a:solidFill>
                <a:latin typeface="Century Gothic"/>
                <a:ea typeface="Century Gothic"/>
                <a:cs typeface="Century Gothic"/>
                <a:sym typeface="Century Gothic"/>
              </a:rPr>
              <a:t>Declarativo</a:t>
            </a:r>
            <a:r>
              <a:rPr lang="es-ES" sz="1100">
                <a:solidFill>
                  <a:schemeClr val="dk1"/>
                </a:solidFill>
                <a:latin typeface="Century Gothic"/>
                <a:ea typeface="Century Gothic"/>
                <a:cs typeface="Century Gothic"/>
                <a:sym typeface="Century Gothic"/>
              </a:rPr>
              <a:t> -&gt; Balón a Michael. </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Diferencia entre ambos en 4 minutos(en inglés): </a:t>
            </a:r>
            <a:r>
              <a:rPr lang="es-ES" sz="1100" u="sng">
                <a:solidFill>
                  <a:schemeClr val="dk1"/>
                </a:solidFill>
                <a:latin typeface="Century Gothic"/>
                <a:ea typeface="Century Gothic"/>
                <a:cs typeface="Century Gothic"/>
                <a:sym typeface="Century Gothic"/>
                <a:hlinkClick r:id="rId3">
                  <a:extLst>
                    <a:ext uri="{A12FA001-AC4F-418D-AE19-62706E023703}">
                      <ahyp:hlinkClr val="tx"/>
                    </a:ext>
                  </a:extLst>
                </a:hlinkClick>
              </a:rPr>
              <a:t>Link</a:t>
            </a:r>
            <a:endParaRPr sz="1100">
              <a:solidFill>
                <a:schemeClr val="dk1"/>
              </a:solidFill>
              <a:latin typeface="Century Gothic"/>
              <a:ea typeface="Century Gothic"/>
              <a:cs typeface="Century Gothic"/>
              <a:sym typeface="Century Gothic"/>
            </a:endParaRPr>
          </a:p>
          <a:p>
            <a:pPr indent="0" lvl="0" marL="116549" marR="0" rtl="0" algn="l">
              <a:lnSpc>
                <a:spcPct val="150000"/>
              </a:lnSpc>
              <a:spcBef>
                <a:spcPts val="0"/>
              </a:spcBef>
              <a:spcAft>
                <a:spcPts val="0"/>
              </a:spcAft>
              <a:buNone/>
            </a:pPr>
            <a:r>
              <a:t/>
            </a:r>
            <a:endParaRPr sz="1100">
              <a:solidFill>
                <a:schemeClr val="dk1"/>
              </a:solidFill>
              <a:latin typeface="Century Gothic"/>
              <a:ea typeface="Century Gothic"/>
              <a:cs typeface="Century Gothic"/>
              <a:sym typeface="Century Gothic"/>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25"/>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345" name="Google Shape;345;p25"/>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346" name="Google Shape;346;p25"/>
          <p:cNvGrpSpPr/>
          <p:nvPr/>
        </p:nvGrpSpPr>
        <p:grpSpPr>
          <a:xfrm>
            <a:off x="85847" y="469368"/>
            <a:ext cx="8367885" cy="359313"/>
            <a:chOff x="274216" y="780591"/>
            <a:chExt cx="9372448" cy="479082"/>
          </a:xfrm>
        </p:grpSpPr>
        <p:sp>
          <p:nvSpPr>
            <p:cNvPr id="347" name="Google Shape;347;p25"/>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348" name="Google Shape;348;p25"/>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349" name="Google Shape;349;p25"/>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350" name="Google Shape;350;p25"/>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lenguajes de programación: paradigma Imperativo</a:t>
            </a:r>
            <a:endParaRPr/>
          </a:p>
        </p:txBody>
      </p:sp>
      <p:sp>
        <p:nvSpPr>
          <p:cNvPr id="351" name="Google Shape;351;p25"/>
          <p:cNvSpPr txBox="1"/>
          <p:nvPr/>
        </p:nvSpPr>
        <p:spPr>
          <a:xfrm>
            <a:off x="440725" y="977933"/>
            <a:ext cx="7992925" cy="3868880"/>
          </a:xfrm>
          <a:prstGeom prst="rect">
            <a:avLst/>
          </a:prstGeom>
          <a:noFill/>
          <a:ln>
            <a:noFill/>
          </a:ln>
        </p:spPr>
        <p:txBody>
          <a:bodyPr anchorCtr="0" anchor="t" bIns="45700" lIns="91425" spcFirstLastPara="1" rIns="91425" wrap="square" tIns="45700">
            <a:spAutoFit/>
          </a:bodyPr>
          <a:lstStyle/>
          <a:p>
            <a:pPr indent="-171450" lvl="0" marL="288000" marR="0" rtl="0" algn="l">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Lenguajes de programación estructurados</a:t>
            </a:r>
            <a:r>
              <a:rPr lang="es-ES" sz="1100">
                <a:solidFill>
                  <a:schemeClr val="dk1"/>
                </a:solidFill>
                <a:latin typeface="Century Gothic"/>
                <a:ea typeface="Century Gothic"/>
                <a:cs typeface="Century Gothic"/>
                <a:sym typeface="Century Gothic"/>
              </a:rPr>
              <a:t>: son lenguajes de programación que se</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basan en la programación estructurada, la cual se define como una técnica para escribir</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lenguajes de programación que permite sólo el uso de tres tipos de sentencias o</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estructuras de control:</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1) Sentencias secuenciales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2) Sentencias selectivas (condicionales)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3) Sentencias repetitivas (iteraciones o bucles)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Ventajas: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 Los programas son fáciles de leer, sencillos y rápidos.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 El mantenimiento de los programas es sencillo.</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 La estructura del programa es sencilla y clara.</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Inconvenientes: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 Todo el programa se concentrar en un único bloque.</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 No permite reutilización eficaz del código.</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Ejemplos: Pascal, C, Fortran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6"/>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357" name="Google Shape;357;p26"/>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358" name="Google Shape;358;p26"/>
          <p:cNvGrpSpPr/>
          <p:nvPr/>
        </p:nvGrpSpPr>
        <p:grpSpPr>
          <a:xfrm>
            <a:off x="85847" y="469368"/>
            <a:ext cx="8367885" cy="359313"/>
            <a:chOff x="274216" y="780591"/>
            <a:chExt cx="9372448" cy="479082"/>
          </a:xfrm>
        </p:grpSpPr>
        <p:sp>
          <p:nvSpPr>
            <p:cNvPr id="359" name="Google Shape;359;p26"/>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360" name="Google Shape;360;p26"/>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361" name="Google Shape;361;p26"/>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362" name="Google Shape;362;p26"/>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lenguajes de programación: paradigma Imperativo</a:t>
            </a:r>
            <a:endParaRPr/>
          </a:p>
        </p:txBody>
      </p:sp>
      <p:sp>
        <p:nvSpPr>
          <p:cNvPr id="363" name="Google Shape;363;p26"/>
          <p:cNvSpPr txBox="1"/>
          <p:nvPr/>
        </p:nvSpPr>
        <p:spPr>
          <a:xfrm>
            <a:off x="440725" y="977933"/>
            <a:ext cx="7992925" cy="1837554"/>
          </a:xfrm>
          <a:prstGeom prst="rect">
            <a:avLst/>
          </a:prstGeom>
          <a:noFill/>
          <a:ln>
            <a:noFill/>
          </a:ln>
        </p:spPr>
        <p:txBody>
          <a:bodyPr anchorCtr="0" anchor="t" bIns="45700" lIns="91425" spcFirstLastPara="1" rIns="91425" wrap="square" tIns="45700">
            <a:spAutoFit/>
          </a:bodyPr>
          <a:lstStyle/>
          <a:p>
            <a:pPr indent="-171450" lvl="0" marL="288000" marR="0" rtl="0" algn="l">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Lenguajes de programación orientados a objetos</a:t>
            </a:r>
            <a:r>
              <a:rPr lang="es-ES" sz="1100">
                <a:solidFill>
                  <a:schemeClr val="dk1"/>
                </a:solidFill>
                <a:latin typeface="Century Gothic"/>
                <a:ea typeface="Century Gothic"/>
                <a:cs typeface="Century Gothic"/>
                <a:sym typeface="Century Gothic"/>
              </a:rPr>
              <a:t>: estos lenguajes tratan a los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programas no como un conjunto ordenado de instrucciones, sino como un conjunto de</a:t>
            </a:r>
            <a:endParaRPr/>
          </a:p>
          <a:p>
            <a:pPr indent="0" lvl="0" marL="116549" marR="0" rtl="0" algn="l">
              <a:lnSpc>
                <a:spcPct val="150000"/>
              </a:lnSpc>
              <a:spcBef>
                <a:spcPts val="0"/>
              </a:spcBef>
              <a:spcAft>
                <a:spcPts val="0"/>
              </a:spcAft>
              <a:buNone/>
            </a:pPr>
            <a:r>
              <a:rPr b="1" lang="es-ES" sz="1100">
                <a:solidFill>
                  <a:schemeClr val="dk1"/>
                </a:solidFill>
                <a:latin typeface="Century Gothic"/>
                <a:ea typeface="Century Gothic"/>
                <a:cs typeface="Century Gothic"/>
                <a:sym typeface="Century Gothic"/>
              </a:rPr>
              <a:t>objetos</a:t>
            </a:r>
            <a:r>
              <a:rPr lang="es-ES" sz="1100">
                <a:solidFill>
                  <a:schemeClr val="dk1"/>
                </a:solidFill>
                <a:latin typeface="Century Gothic"/>
                <a:ea typeface="Century Gothic"/>
                <a:cs typeface="Century Gothic"/>
                <a:sym typeface="Century Gothic"/>
              </a:rPr>
              <a:t> que colaboran entre ellos para realizar acciones.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Los programas se componen de objetos independientes entre sí que colaborar para</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realizar acciones. Los objetos son reutilizables para proyectos futuros.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Ejemplos: Ada, C++, VB.NET, Delphi, Java,…</a:t>
            </a:r>
            <a:endParaRPr/>
          </a:p>
          <a:p>
            <a:pPr indent="0" lvl="0" marL="116549" marR="0" rtl="0" algn="l">
              <a:lnSpc>
                <a:spcPct val="150000"/>
              </a:lnSpc>
              <a:spcBef>
                <a:spcPts val="0"/>
              </a:spcBef>
              <a:spcAft>
                <a:spcPts val="0"/>
              </a:spcAft>
              <a:buNone/>
            </a:pPr>
            <a:r>
              <a:t/>
            </a:r>
            <a:endParaRPr sz="1100">
              <a:solidFill>
                <a:schemeClr val="dk1"/>
              </a:solidFill>
              <a:latin typeface="Century Gothic"/>
              <a:ea typeface="Century Gothic"/>
              <a:cs typeface="Century Gothic"/>
              <a:sym typeface="Century Gothic"/>
            </a:endParaRPr>
          </a:p>
        </p:txBody>
      </p:sp>
      <p:pic>
        <p:nvPicPr>
          <p:cNvPr descr="Paradigmas de Programación – Programación Orientada a Objetos" id="364" name="Google Shape;364;p26"/>
          <p:cNvPicPr preferRelativeResize="0"/>
          <p:nvPr/>
        </p:nvPicPr>
        <p:blipFill rotWithShape="1">
          <a:blip r:embed="rId3">
            <a:alphaModFix/>
          </a:blip>
          <a:srcRect b="0" l="0" r="0" t="0"/>
          <a:stretch/>
        </p:blipFill>
        <p:spPr>
          <a:xfrm>
            <a:off x="572069" y="330131"/>
            <a:ext cx="6005570" cy="455978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27"/>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370" name="Google Shape;370;p27"/>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371" name="Google Shape;371;p27"/>
          <p:cNvGrpSpPr/>
          <p:nvPr/>
        </p:nvGrpSpPr>
        <p:grpSpPr>
          <a:xfrm>
            <a:off x="85847" y="469368"/>
            <a:ext cx="8367885" cy="359313"/>
            <a:chOff x="274216" y="780591"/>
            <a:chExt cx="9372448" cy="479082"/>
          </a:xfrm>
        </p:grpSpPr>
        <p:sp>
          <p:nvSpPr>
            <p:cNvPr id="372" name="Google Shape;372;p27"/>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373" name="Google Shape;373;p27"/>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374" name="Google Shape;374;p27"/>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375" name="Google Shape;375;p27"/>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¿Cómo se obtiene el código ejecutable?</a:t>
            </a:r>
            <a:endParaRPr/>
          </a:p>
        </p:txBody>
      </p:sp>
      <p:sp>
        <p:nvSpPr>
          <p:cNvPr id="376" name="Google Shape;376;p27"/>
          <p:cNvSpPr txBox="1"/>
          <p:nvPr/>
        </p:nvSpPr>
        <p:spPr>
          <a:xfrm>
            <a:off x="440725" y="977933"/>
            <a:ext cx="7992925" cy="4376134"/>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Tenemos nuestro código desarrollado en cualquier programa de cualquier paradigma, ¿</a:t>
            </a:r>
            <a:r>
              <a:rPr i="1" lang="es-ES" sz="1100">
                <a:solidFill>
                  <a:schemeClr val="dk1"/>
                </a:solidFill>
                <a:latin typeface="Century Gothic"/>
                <a:ea typeface="Century Gothic"/>
                <a:cs typeface="Century Gothic"/>
                <a:sym typeface="Century Gothic"/>
              </a:rPr>
              <a:t>cómo lo ejecutamos</a:t>
            </a:r>
            <a:r>
              <a:rPr lang="es-ES" sz="1100">
                <a:solidFill>
                  <a:schemeClr val="dk1"/>
                </a:solidFill>
                <a:latin typeface="Century Gothic"/>
                <a:ea typeface="Century Gothic"/>
                <a:cs typeface="Century Gothic"/>
                <a:sym typeface="Century Gothic"/>
              </a:rPr>
              <a:t>?</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Hay varias fases por las pasará nuestro código:</a:t>
            </a:r>
            <a:endParaRPr/>
          </a:p>
          <a:p>
            <a:pPr indent="-171450" lvl="0" marL="288000" marR="0" rtl="0" algn="l">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Código fuente</a:t>
            </a:r>
            <a:r>
              <a:rPr lang="es-ES" sz="1100">
                <a:solidFill>
                  <a:schemeClr val="dk1"/>
                </a:solidFill>
                <a:latin typeface="Century Gothic"/>
                <a:ea typeface="Century Gothic"/>
                <a:cs typeface="Century Gothic"/>
                <a:sym typeface="Century Gothic"/>
              </a:rPr>
              <a:t>: Es el código que hemos desarrollado en cualquier lenguaje de cualquier paradigma en cualquier máquina, y no se puede ejecutar todavía. Contiene toda la lógica y estructura utilizada, pero esto se tiene que traducir (compiladores, intérpretes…)</a:t>
            </a:r>
            <a:endParaRPr/>
          </a:p>
          <a:p>
            <a:pPr indent="-171450" lvl="0" marL="288000" marR="0" rtl="0" algn="l">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Código objeto</a:t>
            </a:r>
            <a:r>
              <a:rPr lang="es-ES" sz="1100">
                <a:solidFill>
                  <a:schemeClr val="dk1"/>
                </a:solidFill>
                <a:latin typeface="Century Gothic"/>
                <a:ea typeface="Century Gothic"/>
                <a:cs typeface="Century Gothic"/>
                <a:sym typeface="Century Gothic"/>
              </a:rPr>
              <a:t>: Es el resultado de traducir el código fuente por el componente que se encarga de la traducción asociado al lenguaje de programación. Es código máquina, y para obtener un código ejecutable hay que </a:t>
            </a:r>
            <a:r>
              <a:rPr i="1" lang="es-ES" sz="1100">
                <a:solidFill>
                  <a:schemeClr val="dk1"/>
                </a:solidFill>
                <a:latin typeface="Century Gothic"/>
                <a:ea typeface="Century Gothic"/>
                <a:cs typeface="Century Gothic"/>
                <a:sym typeface="Century Gothic"/>
              </a:rPr>
              <a:t>linkear</a:t>
            </a:r>
            <a:r>
              <a:rPr lang="es-ES" sz="1100">
                <a:solidFill>
                  <a:schemeClr val="dk1"/>
                </a:solidFill>
                <a:latin typeface="Century Gothic"/>
                <a:ea typeface="Century Gothic"/>
                <a:cs typeface="Century Gothic"/>
                <a:sym typeface="Century Gothic"/>
              </a:rPr>
              <a:t> (enlazar) todo el código objeto de un programa.</a:t>
            </a:r>
            <a:endParaRPr/>
          </a:p>
          <a:p>
            <a:pPr indent="-171450" lvl="0" marL="288000" marR="0" rtl="0" algn="l">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Código ejecutable: </a:t>
            </a:r>
            <a:r>
              <a:rPr lang="es-ES" sz="1100">
                <a:solidFill>
                  <a:schemeClr val="dk1"/>
                </a:solidFill>
                <a:latin typeface="Century Gothic"/>
                <a:ea typeface="Century Gothic"/>
                <a:cs typeface="Century Gothic"/>
                <a:sym typeface="Century Gothic"/>
              </a:rPr>
              <a:t>El código ejecutable es el resultado de enlazar todo el código objeto con otros elementos, como librerías con otro tipo de código, y es, por lo general un archivo de código binario (0 y 1).Otras veces es código que hace llamadas a otro sistemas o funciones, y no es código máquina, esto es lo que llamamos un </a:t>
            </a:r>
            <a:r>
              <a:rPr b="1" lang="es-ES" sz="1100">
                <a:solidFill>
                  <a:schemeClr val="dk1"/>
                </a:solidFill>
                <a:latin typeface="Century Gothic"/>
                <a:ea typeface="Century Gothic"/>
                <a:cs typeface="Century Gothic"/>
                <a:sym typeface="Century Gothic"/>
              </a:rPr>
              <a:t>script</a:t>
            </a:r>
            <a:r>
              <a:rPr lang="es-ES" sz="1100">
                <a:solidFill>
                  <a:schemeClr val="dk1"/>
                </a:solidFill>
                <a:latin typeface="Century Gothic"/>
                <a:ea typeface="Century Gothic"/>
                <a:cs typeface="Century Gothic"/>
                <a:sym typeface="Century Gothic"/>
              </a:rPr>
              <a:t>.</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Pregunta, </a:t>
            </a:r>
            <a:r>
              <a:rPr i="1" lang="es-ES" sz="1100">
                <a:solidFill>
                  <a:schemeClr val="dk1"/>
                </a:solidFill>
                <a:latin typeface="Century Gothic"/>
                <a:ea typeface="Century Gothic"/>
                <a:cs typeface="Century Gothic"/>
                <a:sym typeface="Century Gothic"/>
              </a:rPr>
              <a:t>¿Todo el código ejecutable funcionará en todas las máquinas?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Muchas veces los programas utilizan funciones específicas de un procesador o de un sistema operativo, por lo que puede no ir en todas las máquinas. </a:t>
            </a:r>
            <a:r>
              <a:rPr b="1" lang="es-ES" sz="1100">
                <a:solidFill>
                  <a:schemeClr val="dk1"/>
                </a:solidFill>
                <a:latin typeface="Century Gothic"/>
                <a:ea typeface="Century Gothic"/>
                <a:cs typeface="Century Gothic"/>
                <a:sym typeface="Century Gothic"/>
              </a:rPr>
              <a:t>Portable</a:t>
            </a:r>
            <a:r>
              <a:rPr lang="es-ES" sz="1100">
                <a:solidFill>
                  <a:schemeClr val="dk1"/>
                </a:solidFill>
                <a:latin typeface="Century Gothic"/>
                <a:ea typeface="Century Gothic"/>
                <a:cs typeface="Century Gothic"/>
                <a:sym typeface="Century Gothic"/>
              </a:rPr>
              <a:t> vs </a:t>
            </a:r>
            <a:r>
              <a:rPr b="1" lang="es-ES" sz="1100">
                <a:solidFill>
                  <a:schemeClr val="dk1"/>
                </a:solidFill>
                <a:latin typeface="Century Gothic"/>
                <a:ea typeface="Century Gothic"/>
                <a:cs typeface="Century Gothic"/>
                <a:sym typeface="Century Gothic"/>
              </a:rPr>
              <a:t>no portable</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¿Un programa Java es portable?¿Y mi código hecho en C para un procesador AMD?</a:t>
            </a:r>
            <a:endParaRPr/>
          </a:p>
          <a:p>
            <a:pPr indent="0" lvl="0" marL="116549" marR="0" rtl="0" algn="l">
              <a:lnSpc>
                <a:spcPct val="150000"/>
              </a:lnSpc>
              <a:spcBef>
                <a:spcPts val="0"/>
              </a:spcBef>
              <a:spcAft>
                <a:spcPts val="0"/>
              </a:spcAft>
              <a:buNone/>
            </a:pPr>
            <a:r>
              <a:t/>
            </a:r>
            <a:endParaRPr b="1" sz="1100">
              <a:solidFill>
                <a:schemeClr val="dk1"/>
              </a:solidFill>
              <a:latin typeface="Century Gothic"/>
              <a:ea typeface="Century Gothic"/>
              <a:cs typeface="Century Gothic"/>
              <a:sym typeface="Century Gothic"/>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28"/>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382" name="Google Shape;382;p28"/>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383" name="Google Shape;383;p28"/>
          <p:cNvGrpSpPr/>
          <p:nvPr/>
        </p:nvGrpSpPr>
        <p:grpSpPr>
          <a:xfrm>
            <a:off x="85847" y="469368"/>
            <a:ext cx="8367885" cy="359313"/>
            <a:chOff x="274216" y="780591"/>
            <a:chExt cx="9372448" cy="479082"/>
          </a:xfrm>
        </p:grpSpPr>
        <p:sp>
          <p:nvSpPr>
            <p:cNvPr id="384" name="Google Shape;384;p28"/>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385" name="Google Shape;385;p28"/>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386" name="Google Shape;386;p28"/>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387" name="Google Shape;387;p28"/>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Compilación</a:t>
            </a:r>
            <a:endParaRPr/>
          </a:p>
        </p:txBody>
      </p:sp>
      <p:sp>
        <p:nvSpPr>
          <p:cNvPr id="388" name="Google Shape;388;p28"/>
          <p:cNvSpPr txBox="1"/>
          <p:nvPr/>
        </p:nvSpPr>
        <p:spPr>
          <a:xfrm>
            <a:off x="440725" y="977933"/>
            <a:ext cx="7992925" cy="821315"/>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La compilación es el proceso principal mediante el cual obtenemos código ejecutable partiendo de un código fuente. Los programas que se encargan de dicha transformación los llamamos </a:t>
            </a:r>
            <a:r>
              <a:rPr b="1" lang="es-ES" sz="1100">
                <a:solidFill>
                  <a:schemeClr val="dk1"/>
                </a:solidFill>
                <a:latin typeface="Century Gothic"/>
                <a:ea typeface="Century Gothic"/>
                <a:cs typeface="Century Gothic"/>
                <a:sym typeface="Century Gothic"/>
              </a:rPr>
              <a:t>compiladores.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Este </a:t>
            </a:r>
            <a:r>
              <a:rPr lang="es-ES" sz="1100" u="sng">
                <a:solidFill>
                  <a:schemeClr val="dk1"/>
                </a:solidFill>
                <a:latin typeface="Century Gothic"/>
                <a:ea typeface="Century Gothic"/>
                <a:cs typeface="Century Gothic"/>
                <a:sym typeface="Century Gothic"/>
                <a:hlinkClick r:id="rId3">
                  <a:extLst>
                    <a:ext uri="{A12FA001-AC4F-418D-AE19-62706E023703}">
                      <ahyp:hlinkClr val="tx"/>
                    </a:ext>
                  </a:extLst>
                </a:hlinkClick>
              </a:rPr>
              <a:t>vídeo</a:t>
            </a:r>
            <a:r>
              <a:rPr lang="es-ES" sz="1100">
                <a:solidFill>
                  <a:schemeClr val="dk1"/>
                </a:solidFill>
                <a:latin typeface="Century Gothic"/>
                <a:ea typeface="Century Gothic"/>
                <a:cs typeface="Century Gothic"/>
                <a:sym typeface="Century Gothic"/>
              </a:rPr>
              <a:t> (en inglés) es una introducción teórica a los compiladores</a:t>
            </a:r>
            <a:endParaRPr/>
          </a:p>
        </p:txBody>
      </p:sp>
      <p:pic>
        <p:nvPicPr>
          <p:cNvPr descr="Compiler - HPC Wiki" id="389" name="Google Shape;389;p28"/>
          <p:cNvPicPr preferRelativeResize="0"/>
          <p:nvPr/>
        </p:nvPicPr>
        <p:blipFill rotWithShape="1">
          <a:blip r:embed="rId4">
            <a:alphaModFix/>
          </a:blip>
          <a:srcRect b="0" l="0" r="0" t="0"/>
          <a:stretch/>
        </p:blipFill>
        <p:spPr>
          <a:xfrm>
            <a:off x="24907" y="1974844"/>
            <a:ext cx="9144000" cy="23495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29"/>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395" name="Google Shape;395;p29"/>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396" name="Google Shape;396;p29"/>
          <p:cNvGrpSpPr/>
          <p:nvPr/>
        </p:nvGrpSpPr>
        <p:grpSpPr>
          <a:xfrm>
            <a:off x="85847" y="469368"/>
            <a:ext cx="8367885" cy="359313"/>
            <a:chOff x="274216" y="780591"/>
            <a:chExt cx="9372448" cy="479082"/>
          </a:xfrm>
        </p:grpSpPr>
        <p:sp>
          <p:nvSpPr>
            <p:cNvPr id="397" name="Google Shape;397;p29"/>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398" name="Google Shape;398;p29"/>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399" name="Google Shape;399;p29"/>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400" name="Google Shape;400;p29"/>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Compilación</a:t>
            </a:r>
            <a:endParaRPr/>
          </a:p>
        </p:txBody>
      </p:sp>
      <p:sp>
        <p:nvSpPr>
          <p:cNvPr id="401" name="Google Shape;401;p29"/>
          <p:cNvSpPr txBox="1"/>
          <p:nvPr/>
        </p:nvSpPr>
        <p:spPr>
          <a:xfrm>
            <a:off x="413549" y="878887"/>
            <a:ext cx="5283403" cy="4122795"/>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b="1" lang="es-ES" sz="1100">
                <a:solidFill>
                  <a:schemeClr val="dk1"/>
                </a:solidFill>
                <a:latin typeface="Century Gothic"/>
                <a:ea typeface="Century Gothic"/>
                <a:cs typeface="Century Gothic"/>
                <a:sym typeface="Century Gothic"/>
              </a:rPr>
              <a:t>Fases de un compilador:</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1. </a:t>
            </a:r>
            <a:r>
              <a:rPr b="1" lang="es-ES" sz="1100">
                <a:solidFill>
                  <a:schemeClr val="dk1"/>
                </a:solidFill>
                <a:latin typeface="Century Gothic"/>
                <a:ea typeface="Century Gothic"/>
                <a:cs typeface="Century Gothic"/>
                <a:sym typeface="Century Gothic"/>
              </a:rPr>
              <a:t>Análisis lexicográfico</a:t>
            </a:r>
            <a:r>
              <a:rPr lang="es-ES" sz="1100">
                <a:solidFill>
                  <a:schemeClr val="dk1"/>
                </a:solidFill>
                <a:latin typeface="Century Gothic"/>
                <a:ea typeface="Century Gothic"/>
                <a:cs typeface="Century Gothic"/>
                <a:sym typeface="Century Gothic"/>
              </a:rPr>
              <a:t>: se leen de manera secuencial todos los caracteres del código fuente, buscando palabras reservadas, caracteres de puntuación y agrupándolos todos en cadenas de caracteres que se denominan </a:t>
            </a:r>
            <a:r>
              <a:rPr b="1" lang="es-ES" sz="1100">
                <a:solidFill>
                  <a:schemeClr val="dk1"/>
                </a:solidFill>
                <a:latin typeface="Century Gothic"/>
                <a:ea typeface="Century Gothic"/>
                <a:cs typeface="Century Gothic"/>
                <a:sym typeface="Century Gothic"/>
              </a:rPr>
              <a:t>lexemas</a:t>
            </a:r>
            <a:r>
              <a:rPr lang="es-ES" sz="1100">
                <a:solidFill>
                  <a:schemeClr val="dk1"/>
                </a:solidFill>
                <a:latin typeface="Century Gothic"/>
                <a:ea typeface="Century Gothic"/>
                <a:cs typeface="Century Gothic"/>
                <a:sym typeface="Century Gothic"/>
              </a:rPr>
              <a:t>. El compilador crea una </a:t>
            </a:r>
            <a:r>
              <a:rPr b="1" lang="es-ES" sz="1100">
                <a:solidFill>
                  <a:schemeClr val="dk1"/>
                </a:solidFill>
                <a:latin typeface="Century Gothic"/>
                <a:ea typeface="Century Gothic"/>
                <a:cs typeface="Century Gothic"/>
                <a:sym typeface="Century Gothic"/>
              </a:rPr>
              <a:t>tabla de símbolos</a:t>
            </a:r>
            <a:r>
              <a:rPr lang="es-ES" sz="1100">
                <a:solidFill>
                  <a:schemeClr val="dk1"/>
                </a:solidFill>
                <a:latin typeface="Century Gothic"/>
                <a:ea typeface="Century Gothic"/>
                <a:cs typeface="Century Gothic"/>
                <a:sym typeface="Century Gothic"/>
              </a:rPr>
              <a:t>, que es una estructura de datos usada para asociar a cada variable, función y procedimiento que aparece en el programa fuente una representación de sus atributos.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2. </a:t>
            </a:r>
            <a:r>
              <a:rPr b="1" lang="es-ES" sz="1100">
                <a:solidFill>
                  <a:schemeClr val="dk1"/>
                </a:solidFill>
                <a:latin typeface="Century Gothic"/>
                <a:ea typeface="Century Gothic"/>
                <a:cs typeface="Century Gothic"/>
                <a:sym typeface="Century Gothic"/>
              </a:rPr>
              <a:t>Análisis sintáctico-semántico</a:t>
            </a:r>
            <a:r>
              <a:rPr lang="es-ES" sz="1100">
                <a:solidFill>
                  <a:schemeClr val="dk1"/>
                </a:solidFill>
                <a:latin typeface="Century Gothic"/>
                <a:ea typeface="Century Gothic"/>
                <a:cs typeface="Century Gothic"/>
                <a:sym typeface="Century Gothic"/>
              </a:rPr>
              <a:t>: El analizador semántico realiza una comprobación de reglas semánticas dentro del árbol  sintáctico, y detecta </a:t>
            </a:r>
            <a:r>
              <a:rPr b="1" i="1" lang="es-ES" sz="1100">
                <a:solidFill>
                  <a:schemeClr val="dk1"/>
                </a:solidFill>
                <a:latin typeface="Century Gothic"/>
                <a:ea typeface="Century Gothic"/>
                <a:cs typeface="Century Gothic"/>
                <a:sym typeface="Century Gothic"/>
              </a:rPr>
              <a:t>incoherencias</a:t>
            </a:r>
            <a:r>
              <a:rPr i="1" lang="es-ES" sz="1100">
                <a:solidFill>
                  <a:schemeClr val="dk1"/>
                </a:solidFill>
                <a:latin typeface="Century Gothic"/>
                <a:ea typeface="Century Gothic"/>
                <a:cs typeface="Century Gothic"/>
                <a:sym typeface="Century Gothic"/>
              </a:rPr>
              <a:t> en el programa</a:t>
            </a:r>
            <a:r>
              <a:rPr lang="es-ES" sz="1100">
                <a:solidFill>
                  <a:schemeClr val="dk1"/>
                </a:solidFill>
                <a:latin typeface="Century Gothic"/>
                <a:ea typeface="Century Gothic"/>
                <a:cs typeface="Century Gothic"/>
                <a:sym typeface="Century Gothic"/>
              </a:rPr>
              <a:t>. Utiliza la tabla de símbolos para implementar las restricciones típicas de los lenguajes de programación, como son: el control de variables no declaradas, código no accesible…</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3. </a:t>
            </a:r>
            <a:r>
              <a:rPr b="1" lang="es-ES" sz="1100">
                <a:solidFill>
                  <a:schemeClr val="dk1"/>
                </a:solidFill>
                <a:latin typeface="Century Gothic"/>
                <a:ea typeface="Century Gothic"/>
                <a:cs typeface="Century Gothic"/>
                <a:sym typeface="Century Gothic"/>
              </a:rPr>
              <a:t>Generación de código intermedio</a:t>
            </a:r>
            <a:r>
              <a:rPr lang="es-ES" sz="1100">
                <a:solidFill>
                  <a:schemeClr val="dk1"/>
                </a:solidFill>
                <a:latin typeface="Century Gothic"/>
                <a:ea typeface="Century Gothic"/>
                <a:cs typeface="Century Gothic"/>
                <a:sym typeface="Century Gothic"/>
              </a:rPr>
              <a:t>: una vez finalizado el análisis, se genera una representación intermedia a modo de pseudocódigo con el objetivo de facilitar la tarea de traducir al código objeto.</a:t>
            </a:r>
            <a:endParaRPr/>
          </a:p>
        </p:txBody>
      </p:sp>
      <p:pic>
        <p:nvPicPr>
          <p:cNvPr id="402" name="Google Shape;402;p29"/>
          <p:cNvPicPr preferRelativeResize="0"/>
          <p:nvPr/>
        </p:nvPicPr>
        <p:blipFill rotWithShape="1">
          <a:blip r:embed="rId3">
            <a:alphaModFix/>
          </a:blip>
          <a:srcRect b="0" l="0" r="0" t="0"/>
          <a:stretch/>
        </p:blipFill>
        <p:spPr>
          <a:xfrm>
            <a:off x="6089629" y="114346"/>
            <a:ext cx="2822255" cy="494653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3"/>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65" name="Google Shape;65;p3"/>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66" name="Google Shape;66;p3"/>
          <p:cNvGrpSpPr/>
          <p:nvPr/>
        </p:nvGrpSpPr>
        <p:grpSpPr>
          <a:xfrm>
            <a:off x="85847" y="469368"/>
            <a:ext cx="8367885" cy="359313"/>
            <a:chOff x="274216" y="780591"/>
            <a:chExt cx="9372448" cy="479082"/>
          </a:xfrm>
        </p:grpSpPr>
        <p:sp>
          <p:nvSpPr>
            <p:cNvPr id="67" name="Google Shape;67;p3"/>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68" name="Google Shape;68;p3"/>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69" name="Google Shape;69;p3"/>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70" name="Google Shape;70;p3"/>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Sistema informático</a:t>
            </a:r>
            <a:endParaRPr/>
          </a:p>
        </p:txBody>
      </p:sp>
      <p:sp>
        <p:nvSpPr>
          <p:cNvPr id="71" name="Google Shape;71;p3"/>
          <p:cNvSpPr txBox="1"/>
          <p:nvPr/>
        </p:nvSpPr>
        <p:spPr>
          <a:xfrm>
            <a:off x="440725" y="977933"/>
            <a:ext cx="7992925" cy="2853217"/>
          </a:xfrm>
          <a:prstGeom prst="rect">
            <a:avLst/>
          </a:prstGeom>
          <a:noFill/>
          <a:ln>
            <a:noFill/>
          </a:ln>
        </p:spPr>
        <p:txBody>
          <a:bodyPr anchorCtr="0" anchor="t" bIns="45700" lIns="91425" spcFirstLastPara="1" rIns="91425" wrap="square" tIns="45700">
            <a:spAutoFit/>
          </a:bodyPr>
          <a:lstStyle/>
          <a:p>
            <a:pPr indent="-171450" lvl="0" marL="288000" marR="0" rtl="0" algn="just">
              <a:lnSpc>
                <a:spcPct val="150000"/>
              </a:lnSpc>
              <a:spcBef>
                <a:spcPts val="0"/>
              </a:spcBef>
              <a:spcAft>
                <a:spcPts val="0"/>
              </a:spcAft>
              <a:buClr>
                <a:srgbClr val="0071AA"/>
              </a:buClr>
              <a:buSzPts val="1100"/>
              <a:buFont typeface="Noto Sans Symbols"/>
              <a:buChar char="▪"/>
            </a:pPr>
            <a:r>
              <a:rPr b="1" lang="es-ES" sz="1100">
                <a:solidFill>
                  <a:schemeClr val="dk1"/>
                </a:solidFill>
                <a:latin typeface="Century Gothic"/>
                <a:ea typeface="Century Gothic"/>
                <a:cs typeface="Century Gothic"/>
                <a:sym typeface="Century Gothic"/>
              </a:rPr>
              <a:t>Sistema informático: </a:t>
            </a:r>
            <a:r>
              <a:rPr lang="es-ES" sz="1100">
                <a:solidFill>
                  <a:schemeClr val="dk1"/>
                </a:solidFill>
                <a:latin typeface="Century Gothic"/>
                <a:ea typeface="Century Gothic"/>
                <a:cs typeface="Century Gothic"/>
                <a:sym typeface="Century Gothic"/>
              </a:rPr>
              <a:t>Sistema que nos permite almacenar y procesar información mediante una serie de partes interrelacionadas, cuya finalidad es </a:t>
            </a:r>
            <a:r>
              <a:rPr b="1" lang="es-ES" sz="1100">
                <a:solidFill>
                  <a:schemeClr val="dk1"/>
                </a:solidFill>
                <a:latin typeface="Century Gothic"/>
                <a:ea typeface="Century Gothic"/>
                <a:cs typeface="Century Gothic"/>
                <a:sym typeface="Century Gothic"/>
              </a:rPr>
              <a:t>obtener nueva información</a:t>
            </a:r>
            <a:r>
              <a:rPr lang="es-ES" sz="1100">
                <a:solidFill>
                  <a:schemeClr val="dk1"/>
                </a:solidFill>
                <a:latin typeface="Century Gothic"/>
                <a:ea typeface="Century Gothic"/>
                <a:cs typeface="Century Gothic"/>
                <a:sym typeface="Century Gothic"/>
              </a:rPr>
              <a:t> a partir de la ya existente. </a:t>
            </a:r>
            <a:endParaRPr/>
          </a:p>
          <a:p>
            <a:pPr indent="0" lvl="0" marL="116549" marR="0" rtl="0" algn="just">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¿Qué elementos lo forman?</a:t>
            </a:r>
            <a:endParaRPr/>
          </a:p>
          <a:p>
            <a:pPr indent="-171450" lvl="0" marL="288000" marR="0" rtl="0" algn="just">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Hardware</a:t>
            </a:r>
            <a:r>
              <a:rPr lang="es-ES" sz="1100">
                <a:solidFill>
                  <a:schemeClr val="dk1"/>
                </a:solidFill>
                <a:latin typeface="Century Gothic"/>
                <a:ea typeface="Century Gothic"/>
                <a:cs typeface="Century Gothic"/>
                <a:sym typeface="Century Gothic"/>
              </a:rPr>
              <a:t>: es el conjunto de todos los elementos físicos que compone el ordenador.</a:t>
            </a:r>
            <a:endParaRPr/>
          </a:p>
          <a:p>
            <a:pPr indent="0" lvl="0" marL="116549" marR="0" rtl="0" algn="just">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Informalmente se trata de todas las partes del ordenador que pueden ser tocadas con las</a:t>
            </a:r>
            <a:endParaRPr/>
          </a:p>
          <a:p>
            <a:pPr indent="0" lvl="0" marL="116549" marR="0" rtl="0" algn="just">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manos: procesador, memoria, periféricos, placas, buses, circuitos, etc.</a:t>
            </a:r>
            <a:endParaRPr/>
          </a:p>
          <a:p>
            <a:pPr indent="-171450" lvl="0" marL="288000" marR="0" rtl="0" algn="just">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Software</a:t>
            </a:r>
            <a:r>
              <a:rPr lang="es-ES" sz="1100">
                <a:solidFill>
                  <a:schemeClr val="dk1"/>
                </a:solidFill>
                <a:latin typeface="Century Gothic"/>
                <a:ea typeface="Century Gothic"/>
                <a:cs typeface="Century Gothic"/>
                <a:sym typeface="Century Gothic"/>
              </a:rPr>
              <a:t>:  es el conjunto de programas informáticos que actúan sobre el hardware para ejecutar lo que el usuario desee. Es la parte intangible del sistema, y el encargado de comunicarse con el HW </a:t>
            </a:r>
            <a:endParaRPr/>
          </a:p>
          <a:p>
            <a:pPr indent="-171450" lvl="0" marL="288000" marR="0" rtl="0" algn="just">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Usuario</a:t>
            </a:r>
            <a:r>
              <a:rPr lang="es-ES" sz="1100">
                <a:solidFill>
                  <a:schemeClr val="dk1"/>
                </a:solidFill>
                <a:latin typeface="Century Gothic"/>
                <a:ea typeface="Century Gothic"/>
                <a:cs typeface="Century Gothic"/>
                <a:sym typeface="Century Gothic"/>
              </a:rPr>
              <a:t>: no podemos olvidar que un sistema informático necesita de nuestra intervención</a:t>
            </a:r>
            <a:endParaRPr/>
          </a:p>
          <a:p>
            <a:pPr indent="0" lvl="0" marL="116549" marR="0" rtl="0" algn="just">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para la organización y planificación de las tareas.</a:t>
            </a:r>
            <a:endParaRPr/>
          </a:p>
          <a:p>
            <a:pPr indent="0" lvl="0" marL="116549" marR="0" rtl="0" algn="just">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¿Ejemplos?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30"/>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408" name="Google Shape;408;p30"/>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409" name="Google Shape;409;p30"/>
          <p:cNvGrpSpPr/>
          <p:nvPr/>
        </p:nvGrpSpPr>
        <p:grpSpPr>
          <a:xfrm>
            <a:off x="85847" y="469368"/>
            <a:ext cx="8367885" cy="359313"/>
            <a:chOff x="274216" y="780591"/>
            <a:chExt cx="9372448" cy="479082"/>
          </a:xfrm>
        </p:grpSpPr>
        <p:sp>
          <p:nvSpPr>
            <p:cNvPr id="410" name="Google Shape;410;p30"/>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411" name="Google Shape;411;p30"/>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412" name="Google Shape;412;p30"/>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413" name="Google Shape;413;p30"/>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Compilación</a:t>
            </a:r>
            <a:endParaRPr/>
          </a:p>
        </p:txBody>
      </p:sp>
      <p:sp>
        <p:nvSpPr>
          <p:cNvPr id="414" name="Google Shape;414;p30"/>
          <p:cNvSpPr txBox="1"/>
          <p:nvPr/>
        </p:nvSpPr>
        <p:spPr>
          <a:xfrm>
            <a:off x="440725" y="977933"/>
            <a:ext cx="7992925" cy="1837426"/>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4. </a:t>
            </a:r>
            <a:r>
              <a:rPr b="1" lang="es-ES" sz="1100">
                <a:solidFill>
                  <a:schemeClr val="dk1"/>
                </a:solidFill>
                <a:latin typeface="Century Gothic"/>
                <a:ea typeface="Century Gothic"/>
                <a:cs typeface="Century Gothic"/>
                <a:sym typeface="Century Gothic"/>
              </a:rPr>
              <a:t>Optimización de código</a:t>
            </a:r>
            <a:r>
              <a:rPr lang="es-ES" sz="1100">
                <a:solidFill>
                  <a:schemeClr val="dk1"/>
                </a:solidFill>
                <a:latin typeface="Century Gothic"/>
                <a:ea typeface="Century Gothic"/>
                <a:cs typeface="Century Gothic"/>
                <a:sym typeface="Century Gothic"/>
              </a:rPr>
              <a:t>: revisa el código pseudocódigo generado en el paso anterior optimizándolo para que el código resultante sea más fácil y rápido de interpretar por la máquina.</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5</a:t>
            </a:r>
            <a:r>
              <a:rPr b="1" lang="es-ES" sz="1100">
                <a:solidFill>
                  <a:schemeClr val="dk1"/>
                </a:solidFill>
                <a:latin typeface="Century Gothic"/>
                <a:ea typeface="Century Gothic"/>
                <a:cs typeface="Century Gothic"/>
                <a:sym typeface="Century Gothic"/>
              </a:rPr>
              <a:t>. Generación de código</a:t>
            </a:r>
            <a:r>
              <a:rPr lang="es-ES" sz="1100">
                <a:solidFill>
                  <a:schemeClr val="dk1"/>
                </a:solidFill>
                <a:latin typeface="Century Gothic"/>
                <a:ea typeface="Century Gothic"/>
                <a:cs typeface="Century Gothic"/>
                <a:sym typeface="Century Gothic"/>
              </a:rPr>
              <a:t>: genera el código objeto de nuestro programa en un código de lenguaje máquina relocalizable, con diversas posiciones de memoria sin establecer, ya que no sabemos en qué parte de la memoria volátil se va a ejecutar nuestro programa.</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6. </a:t>
            </a:r>
            <a:r>
              <a:rPr b="1" lang="es-ES" sz="1100">
                <a:solidFill>
                  <a:schemeClr val="dk1"/>
                </a:solidFill>
                <a:latin typeface="Century Gothic"/>
                <a:ea typeface="Century Gothic"/>
                <a:cs typeface="Century Gothic"/>
                <a:sym typeface="Century Gothic"/>
              </a:rPr>
              <a:t>Enlazador de librerías</a:t>
            </a:r>
            <a:r>
              <a:rPr lang="es-ES" sz="1100">
                <a:solidFill>
                  <a:schemeClr val="dk1"/>
                </a:solidFill>
                <a:latin typeface="Century Gothic"/>
                <a:ea typeface="Century Gothic"/>
                <a:cs typeface="Century Gothic"/>
                <a:sym typeface="Century Gothic"/>
              </a:rPr>
              <a:t>: se enlaza el código objeto con las librerías necesarias, produciendo en último término el código ejecutable. </a:t>
            </a:r>
            <a:endParaRPr b="1" sz="1100">
              <a:solidFill>
                <a:schemeClr val="dk1"/>
              </a:solidFill>
              <a:latin typeface="Century Gothic"/>
              <a:ea typeface="Century Gothic"/>
              <a:cs typeface="Century Gothic"/>
              <a:sym typeface="Century Gothic"/>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1"/>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420" name="Google Shape;420;p31"/>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421" name="Google Shape;421;p31"/>
          <p:cNvGrpSpPr/>
          <p:nvPr/>
        </p:nvGrpSpPr>
        <p:grpSpPr>
          <a:xfrm>
            <a:off x="85847" y="469368"/>
            <a:ext cx="8367885" cy="359313"/>
            <a:chOff x="274216" y="780591"/>
            <a:chExt cx="9372448" cy="479082"/>
          </a:xfrm>
        </p:grpSpPr>
        <p:sp>
          <p:nvSpPr>
            <p:cNvPr id="422" name="Google Shape;422;p31"/>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423" name="Google Shape;423;p31"/>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424" name="Google Shape;424;p31"/>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425" name="Google Shape;425;p31"/>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Proceso de desarrollo del Software</a:t>
            </a:r>
            <a:endParaRPr/>
          </a:p>
        </p:txBody>
      </p:sp>
      <p:sp>
        <p:nvSpPr>
          <p:cNvPr id="426" name="Google Shape;426;p31"/>
          <p:cNvSpPr txBox="1"/>
          <p:nvPr/>
        </p:nvSpPr>
        <p:spPr>
          <a:xfrm>
            <a:off x="440725" y="977933"/>
            <a:ext cx="7992925" cy="1075231"/>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El desarrollo de un software o de un conjunto de aplicaciones pasa por diferentes etapas</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desde que se produce la necesidad de crear un software hasta que se finaliza y está listo para</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ser usado por un usuario. Ese conjunto de etapas en el desarrollo del software responde al</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concepto de </a:t>
            </a:r>
            <a:r>
              <a:rPr b="1" lang="es-ES" sz="1100">
                <a:solidFill>
                  <a:schemeClr val="dk1"/>
                </a:solidFill>
                <a:latin typeface="Century Gothic"/>
                <a:ea typeface="Century Gothic"/>
                <a:cs typeface="Century Gothic"/>
                <a:sym typeface="Century Gothic"/>
              </a:rPr>
              <a:t>ciclo de vida del programa</a:t>
            </a:r>
            <a:r>
              <a:rPr lang="es-ES" sz="1100">
                <a:solidFill>
                  <a:schemeClr val="dk1"/>
                </a:solidFill>
                <a:latin typeface="Century Gothic"/>
                <a:ea typeface="Century Gothic"/>
                <a:cs typeface="Century Gothic"/>
                <a:sym typeface="Century Gothic"/>
              </a:rPr>
              <a:t>, siendo uno de los modelos más clásicos el </a:t>
            </a:r>
            <a:r>
              <a:rPr b="1" lang="es-ES" sz="1100">
                <a:solidFill>
                  <a:schemeClr val="dk1"/>
                </a:solidFill>
                <a:latin typeface="Century Gothic"/>
                <a:ea typeface="Century Gothic"/>
                <a:cs typeface="Century Gothic"/>
                <a:sym typeface="Century Gothic"/>
              </a:rPr>
              <a:t>modelo en cascada</a:t>
            </a:r>
            <a:endParaRPr/>
          </a:p>
        </p:txBody>
      </p:sp>
      <p:pic>
        <p:nvPicPr>
          <p:cNvPr descr="SDLC - Waterfall Model - Tutorialspoint" id="427" name="Google Shape;427;p31"/>
          <p:cNvPicPr preferRelativeResize="0"/>
          <p:nvPr/>
        </p:nvPicPr>
        <p:blipFill rotWithShape="1">
          <a:blip r:embed="rId3">
            <a:alphaModFix/>
          </a:blip>
          <a:srcRect b="0" l="0" r="0" t="0"/>
          <a:stretch/>
        </p:blipFill>
        <p:spPr>
          <a:xfrm>
            <a:off x="710350" y="2053164"/>
            <a:ext cx="4439640" cy="296715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32"/>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433" name="Google Shape;433;p32"/>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434" name="Google Shape;434;p32"/>
          <p:cNvGrpSpPr/>
          <p:nvPr/>
        </p:nvGrpSpPr>
        <p:grpSpPr>
          <a:xfrm>
            <a:off x="85847" y="469368"/>
            <a:ext cx="8367885" cy="359313"/>
            <a:chOff x="274216" y="780591"/>
            <a:chExt cx="9372448" cy="479082"/>
          </a:xfrm>
        </p:grpSpPr>
        <p:sp>
          <p:nvSpPr>
            <p:cNvPr id="435" name="Google Shape;435;p32"/>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436" name="Google Shape;436;p32"/>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437" name="Google Shape;437;p32"/>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438" name="Google Shape;438;p32"/>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Proceso de desarrollo del Software</a:t>
            </a:r>
            <a:endParaRPr/>
          </a:p>
        </p:txBody>
      </p:sp>
      <p:sp>
        <p:nvSpPr>
          <p:cNvPr id="439" name="Google Shape;439;p32"/>
          <p:cNvSpPr txBox="1"/>
          <p:nvPr/>
        </p:nvSpPr>
        <p:spPr>
          <a:xfrm>
            <a:off x="440725" y="977933"/>
            <a:ext cx="7992925" cy="4122795"/>
          </a:xfrm>
          <a:prstGeom prst="rect">
            <a:avLst/>
          </a:prstGeom>
          <a:noFill/>
          <a:ln>
            <a:noFill/>
          </a:ln>
        </p:spPr>
        <p:txBody>
          <a:bodyPr anchorCtr="0" anchor="t" bIns="45700" lIns="91425" spcFirstLastPara="1" rIns="91425" wrap="square" tIns="45700">
            <a:spAutoFit/>
          </a:bodyPr>
          <a:lstStyle/>
          <a:p>
            <a:pPr indent="-228600" lvl="0" marL="345150" marR="0" rtl="0" algn="l">
              <a:lnSpc>
                <a:spcPct val="150000"/>
              </a:lnSpc>
              <a:spcBef>
                <a:spcPts val="0"/>
              </a:spcBef>
              <a:spcAft>
                <a:spcPts val="0"/>
              </a:spcAft>
              <a:buClr>
                <a:srgbClr val="0071AA"/>
              </a:buClr>
              <a:buSzPts val="1100"/>
              <a:buFont typeface="Calibri"/>
              <a:buAutoNum type="arabicPeriod"/>
            </a:pPr>
            <a:r>
              <a:rPr b="1" lang="es-ES" sz="1100">
                <a:solidFill>
                  <a:schemeClr val="dk1"/>
                </a:solidFill>
                <a:latin typeface="Century Gothic"/>
                <a:ea typeface="Century Gothic"/>
                <a:cs typeface="Century Gothic"/>
                <a:sym typeface="Century Gothic"/>
              </a:rPr>
              <a:t>Análisis</a:t>
            </a:r>
            <a:r>
              <a:rPr lang="es-ES" sz="1100">
                <a:solidFill>
                  <a:schemeClr val="dk1"/>
                </a:solidFill>
                <a:latin typeface="Century Gothic"/>
                <a:ea typeface="Century Gothic"/>
                <a:cs typeface="Century Gothic"/>
                <a:sym typeface="Century Gothic"/>
              </a:rPr>
              <a:t>. La fase de análisis define los </a:t>
            </a:r>
            <a:r>
              <a:rPr b="1" lang="es-ES" sz="1100">
                <a:solidFill>
                  <a:schemeClr val="dk1"/>
                </a:solidFill>
                <a:latin typeface="Century Gothic"/>
                <a:ea typeface="Century Gothic"/>
                <a:cs typeface="Century Gothic"/>
                <a:sym typeface="Century Gothic"/>
              </a:rPr>
              <a:t>requisitos del software que hay que desarrollar</a:t>
            </a:r>
            <a:r>
              <a:rPr lang="es-ES" sz="1100">
                <a:solidFill>
                  <a:schemeClr val="dk1"/>
                </a:solidFill>
                <a:latin typeface="Century Gothic"/>
                <a:ea typeface="Century Gothic"/>
                <a:cs typeface="Century Gothic"/>
                <a:sym typeface="Century Gothic"/>
              </a:rPr>
              <a:t>. Inicialmente, esta etapa comienza con una entrevista al cliente, que establecerá lo que quiere o lo que cree que necesita, lo cual nos dará una buena idea global de lo que necesita, pero no necesariamente del todo acertada. Aunque el cliente crea que sabe lo que el software tiene que hacer, es necesaria una buena habilidad y experiencia para reconocer requisitos incompletos, ambiguos, contradictorios o incluso necesarios. Es importante que en esta etapa del proceso de desarrollo se mantenga una comunicación bilateral, aunque es frecuente encontrarse con que el cliente pretenda que dicha comunicación sea unilateral, es necesario un contraste y un consenso por ambas partes para llegar a definir los requisitos verdaderos del software.</a:t>
            </a:r>
            <a:endParaRPr/>
          </a:p>
          <a:p>
            <a:pPr indent="-228600" lvl="0" marL="345150" marR="0" rtl="0" algn="l">
              <a:lnSpc>
                <a:spcPct val="150000"/>
              </a:lnSpc>
              <a:spcBef>
                <a:spcPts val="0"/>
              </a:spcBef>
              <a:spcAft>
                <a:spcPts val="0"/>
              </a:spcAft>
              <a:buClr>
                <a:srgbClr val="0071AA"/>
              </a:buClr>
              <a:buSzPts val="1100"/>
              <a:buFont typeface="Calibri"/>
              <a:buAutoNum type="arabicPeriod"/>
            </a:pPr>
            <a:r>
              <a:rPr b="1" lang="es-ES" sz="1100">
                <a:solidFill>
                  <a:schemeClr val="dk1"/>
                </a:solidFill>
                <a:latin typeface="Century Gothic"/>
                <a:ea typeface="Century Gothic"/>
                <a:cs typeface="Century Gothic"/>
                <a:sym typeface="Century Gothic"/>
              </a:rPr>
              <a:t>Diseño</a:t>
            </a:r>
            <a:r>
              <a:rPr lang="es-ES" sz="1100">
                <a:solidFill>
                  <a:schemeClr val="dk1"/>
                </a:solidFill>
                <a:latin typeface="Century Gothic"/>
                <a:ea typeface="Century Gothic"/>
                <a:cs typeface="Century Gothic"/>
                <a:sym typeface="Century Gothic"/>
              </a:rPr>
              <a:t>: En esta etapa se pretende </a:t>
            </a:r>
            <a:r>
              <a:rPr b="1" lang="es-ES" sz="1100">
                <a:solidFill>
                  <a:schemeClr val="dk1"/>
                </a:solidFill>
                <a:latin typeface="Century Gothic"/>
                <a:ea typeface="Century Gothic"/>
                <a:cs typeface="Century Gothic"/>
                <a:sym typeface="Century Gothic"/>
              </a:rPr>
              <a:t>determinar el funcionamiento de una forma global y general</a:t>
            </a:r>
            <a:r>
              <a:rPr lang="es-ES" sz="1100">
                <a:solidFill>
                  <a:schemeClr val="dk1"/>
                </a:solidFill>
                <a:latin typeface="Century Gothic"/>
                <a:ea typeface="Century Gothic"/>
                <a:cs typeface="Century Gothic"/>
                <a:sym typeface="Century Gothic"/>
              </a:rPr>
              <a:t>, sin entrar en detalles. Uno de los objetivos principales es establecer las consideraciones de los recursos del sistema, tanto físicos como lógicos. Se define por tanto el entorno que requerirá el sistema, aunque también se puede establecer en sentido contrario, es decir, diseñar el sistema en función de los recursos de los que se  dispone.</a:t>
            </a:r>
            <a:endParaRPr/>
          </a:p>
          <a:p>
            <a:pPr indent="-228600" lvl="0" marL="345150" marR="0" rtl="0" algn="l">
              <a:lnSpc>
                <a:spcPct val="150000"/>
              </a:lnSpc>
              <a:spcBef>
                <a:spcPts val="0"/>
              </a:spcBef>
              <a:spcAft>
                <a:spcPts val="0"/>
              </a:spcAft>
              <a:buClr>
                <a:srgbClr val="0071AA"/>
              </a:buClr>
              <a:buSzPts val="1100"/>
              <a:buFont typeface="Calibri"/>
              <a:buAutoNum type="arabicPeriod"/>
            </a:pPr>
            <a:r>
              <a:rPr b="1" lang="es-ES" sz="1100">
                <a:solidFill>
                  <a:schemeClr val="dk1"/>
                </a:solidFill>
                <a:latin typeface="Century Gothic"/>
                <a:ea typeface="Century Gothic"/>
                <a:cs typeface="Century Gothic"/>
                <a:sym typeface="Century Gothic"/>
              </a:rPr>
              <a:t>Codificación: </a:t>
            </a:r>
            <a:r>
              <a:rPr lang="es-ES" sz="1100">
                <a:solidFill>
                  <a:schemeClr val="dk1"/>
                </a:solidFill>
                <a:latin typeface="Century Gothic"/>
                <a:ea typeface="Century Gothic"/>
                <a:cs typeface="Century Gothic"/>
                <a:sym typeface="Century Gothic"/>
              </a:rPr>
              <a:t>Gracias a las etapas anteriores, el programador contará con un análisis completo del sistema que hay que codificar y con una especificación de la estructura básica que se necesitará, por lo que en un principio solo habría que traducir el cuaderno de carga en el lenguaje deseado para culminar la etapa de codificación pero esto no es siempre así, las dificultades son recurrentes mientras se modifica</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33"/>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445" name="Google Shape;445;p33"/>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446" name="Google Shape;446;p33"/>
          <p:cNvGrpSpPr/>
          <p:nvPr/>
        </p:nvGrpSpPr>
        <p:grpSpPr>
          <a:xfrm>
            <a:off x="85847" y="469368"/>
            <a:ext cx="8367885" cy="359313"/>
            <a:chOff x="274216" y="780591"/>
            <a:chExt cx="9372448" cy="479082"/>
          </a:xfrm>
        </p:grpSpPr>
        <p:sp>
          <p:nvSpPr>
            <p:cNvPr id="447" name="Google Shape;447;p33"/>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448" name="Google Shape;448;p33"/>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449" name="Google Shape;449;p33"/>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450" name="Google Shape;450;p33"/>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Proceso de desarrollo del Software</a:t>
            </a:r>
            <a:endParaRPr/>
          </a:p>
        </p:txBody>
      </p:sp>
      <p:sp>
        <p:nvSpPr>
          <p:cNvPr id="451" name="Google Shape;451;p33"/>
          <p:cNvSpPr txBox="1"/>
          <p:nvPr/>
        </p:nvSpPr>
        <p:spPr>
          <a:xfrm>
            <a:off x="440725" y="977933"/>
            <a:ext cx="7992925" cy="3614964"/>
          </a:xfrm>
          <a:prstGeom prst="rect">
            <a:avLst/>
          </a:prstGeom>
          <a:noFill/>
          <a:ln>
            <a:noFill/>
          </a:ln>
        </p:spPr>
        <p:txBody>
          <a:bodyPr anchorCtr="0" anchor="t" bIns="45700" lIns="91425" spcFirstLastPara="1" rIns="91425" wrap="square" tIns="45700">
            <a:spAutoFit/>
          </a:bodyPr>
          <a:lstStyle/>
          <a:p>
            <a:pPr indent="-228600" lvl="0" marL="345150" marR="0" rtl="0" algn="l">
              <a:lnSpc>
                <a:spcPct val="150000"/>
              </a:lnSpc>
              <a:spcBef>
                <a:spcPts val="0"/>
              </a:spcBef>
              <a:spcAft>
                <a:spcPts val="0"/>
              </a:spcAft>
              <a:buClr>
                <a:srgbClr val="0071AA"/>
              </a:buClr>
              <a:buSzPts val="1100"/>
              <a:buFont typeface="Calibri"/>
              <a:buAutoNum type="arabicPeriod" startAt="4"/>
            </a:pPr>
            <a:r>
              <a:rPr b="1" lang="es-ES" sz="1100">
                <a:solidFill>
                  <a:schemeClr val="dk1"/>
                </a:solidFill>
                <a:latin typeface="Century Gothic"/>
                <a:ea typeface="Century Gothic"/>
                <a:cs typeface="Century Gothic"/>
                <a:sym typeface="Century Gothic"/>
              </a:rPr>
              <a:t>Pruebas</a:t>
            </a:r>
            <a:r>
              <a:rPr lang="es-ES" sz="1100">
                <a:solidFill>
                  <a:schemeClr val="dk1"/>
                </a:solidFill>
                <a:latin typeface="Century Gothic"/>
                <a:ea typeface="Century Gothic"/>
                <a:cs typeface="Century Gothic"/>
                <a:sym typeface="Century Gothic"/>
              </a:rPr>
              <a:t>: Con una doble funcionalidad, las pruebas buscan confirmar que la codificación ha sido exitosa y el software no contiene errores, a la vez que se comprueba que el software hace lo que debe hacer, que no necesariamente es lo mismo. No es un proceso estático, y es usual realizar pruebas después de otras etapas, como la documentación. En general, las pruebas las realiza, idílicamente, personal diferente al que codificó la aplicación, con una amplia experiencia en programación, personas capaces de saber en qué condiciones un software puede fallar de antemano sin un análisis previo.</a:t>
            </a:r>
            <a:endParaRPr/>
          </a:p>
          <a:p>
            <a:pPr indent="-228600" lvl="0" marL="345150" marR="0" rtl="0" algn="l">
              <a:lnSpc>
                <a:spcPct val="150000"/>
              </a:lnSpc>
              <a:spcBef>
                <a:spcPts val="0"/>
              </a:spcBef>
              <a:spcAft>
                <a:spcPts val="0"/>
              </a:spcAft>
              <a:buClr>
                <a:srgbClr val="0071AA"/>
              </a:buClr>
              <a:buSzPts val="1100"/>
              <a:buFont typeface="Calibri"/>
              <a:buAutoNum type="arabicPeriod" startAt="4"/>
            </a:pPr>
            <a:r>
              <a:rPr b="1" lang="es-ES" sz="1100">
                <a:solidFill>
                  <a:schemeClr val="dk1"/>
                </a:solidFill>
                <a:latin typeface="Century Gothic"/>
                <a:ea typeface="Century Gothic"/>
                <a:cs typeface="Century Gothic"/>
                <a:sym typeface="Century Gothic"/>
              </a:rPr>
              <a:t>Documentación</a:t>
            </a:r>
            <a:r>
              <a:rPr lang="es-ES" sz="1100">
                <a:solidFill>
                  <a:schemeClr val="dk1"/>
                </a:solidFill>
                <a:latin typeface="Century Gothic"/>
                <a:ea typeface="Century Gothic"/>
                <a:cs typeface="Century Gothic"/>
                <a:sym typeface="Century Gothic"/>
              </a:rPr>
              <a:t>: Diferenciamos en dos tipos: la documentación disponible para el usuario y la documentación destinada al propio equipo de desarrollo. La documentación para el usuario debe mostrar una información completa y de calidad que ilustre mediante los recursos más adecuados cómo manejar la aplicación. Una buena documentación debería permitir a un usuario cualquiera comprender el propósito y el modo de uso de la aplicación sin información previa o adicional. Por otro lado, tenemos la documentación técnica, destinada a equipos de desarrollo, que explica el funcionamiento interno del programa, haciendo especial hincapié en explicar la codificación del programa. Se pretende con ello permitir a un equipo de desarrollo cualquiera poder entender el programa y modificarlo si fuera necesario.</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34"/>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457" name="Google Shape;457;p34"/>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458" name="Google Shape;458;p34"/>
          <p:cNvGrpSpPr/>
          <p:nvPr/>
        </p:nvGrpSpPr>
        <p:grpSpPr>
          <a:xfrm>
            <a:off x="85847" y="469368"/>
            <a:ext cx="8367885" cy="359313"/>
            <a:chOff x="274216" y="780591"/>
            <a:chExt cx="9372448" cy="479082"/>
          </a:xfrm>
        </p:grpSpPr>
        <p:sp>
          <p:nvSpPr>
            <p:cNvPr id="459" name="Google Shape;459;p34"/>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460" name="Google Shape;460;p34"/>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461" name="Google Shape;461;p34"/>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462" name="Google Shape;462;p34"/>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Proceso de desarrollo del Software</a:t>
            </a:r>
            <a:endParaRPr/>
          </a:p>
        </p:txBody>
      </p:sp>
      <p:sp>
        <p:nvSpPr>
          <p:cNvPr id="463" name="Google Shape;463;p34"/>
          <p:cNvSpPr txBox="1"/>
          <p:nvPr/>
        </p:nvSpPr>
        <p:spPr>
          <a:xfrm>
            <a:off x="440725" y="977933"/>
            <a:ext cx="7992925" cy="3361048"/>
          </a:xfrm>
          <a:prstGeom prst="rect">
            <a:avLst/>
          </a:prstGeom>
          <a:noFill/>
          <a:ln>
            <a:noFill/>
          </a:ln>
        </p:spPr>
        <p:txBody>
          <a:bodyPr anchorCtr="0" anchor="t" bIns="45700" lIns="91425" spcFirstLastPara="1" rIns="91425" wrap="square" tIns="45700">
            <a:spAutoFit/>
          </a:bodyPr>
          <a:lstStyle/>
          <a:p>
            <a:pPr indent="-228600" lvl="0" marL="345150" marR="0" rtl="0" algn="l">
              <a:lnSpc>
                <a:spcPct val="150000"/>
              </a:lnSpc>
              <a:spcBef>
                <a:spcPts val="0"/>
              </a:spcBef>
              <a:spcAft>
                <a:spcPts val="0"/>
              </a:spcAft>
              <a:buClr>
                <a:srgbClr val="0071AA"/>
              </a:buClr>
              <a:buSzPts val="1100"/>
              <a:buFont typeface="Calibri"/>
              <a:buAutoNum type="arabicPeriod" startAt="6"/>
            </a:pPr>
            <a:r>
              <a:rPr b="1" lang="es-ES" sz="1100">
                <a:solidFill>
                  <a:schemeClr val="dk1"/>
                </a:solidFill>
                <a:latin typeface="Century Gothic"/>
                <a:ea typeface="Century Gothic"/>
                <a:cs typeface="Century Gothic"/>
                <a:sym typeface="Century Gothic"/>
              </a:rPr>
              <a:t>Despliegue</a:t>
            </a:r>
            <a:r>
              <a:rPr lang="es-ES" sz="1100">
                <a:solidFill>
                  <a:schemeClr val="dk1"/>
                </a:solidFill>
                <a:latin typeface="Century Gothic"/>
                <a:ea typeface="Century Gothic"/>
                <a:cs typeface="Century Gothic"/>
                <a:sym typeface="Century Gothic"/>
              </a:rPr>
              <a:t>: Una vez que tenemos nuestro software, hay que prepararlo para su distribución. Para ello se implementa el software en el sistema elegido o se prepara para que implemente por si solo de manera automática. Cabe destacar que en caso de que nuestro software sea una versión sustitutiva de un software anterior es recomendable valorar la convivencia de sendas aplicaciones durante un proceso de adaptación.</a:t>
            </a:r>
            <a:endParaRPr/>
          </a:p>
          <a:p>
            <a:pPr indent="-228600" lvl="0" marL="345150" marR="0" rtl="0" algn="l">
              <a:lnSpc>
                <a:spcPct val="150000"/>
              </a:lnSpc>
              <a:spcBef>
                <a:spcPts val="0"/>
              </a:spcBef>
              <a:spcAft>
                <a:spcPts val="0"/>
              </a:spcAft>
              <a:buClr>
                <a:srgbClr val="0071AA"/>
              </a:buClr>
              <a:buSzPts val="1100"/>
              <a:buFont typeface="Calibri"/>
              <a:buAutoNum type="arabicPeriod" startAt="6"/>
            </a:pPr>
            <a:r>
              <a:rPr b="1" lang="es-ES" sz="1100">
                <a:solidFill>
                  <a:schemeClr val="dk1"/>
                </a:solidFill>
                <a:latin typeface="Century Gothic"/>
                <a:ea typeface="Century Gothic"/>
                <a:cs typeface="Century Gothic"/>
                <a:sym typeface="Century Gothic"/>
              </a:rPr>
              <a:t>Mantenimiento</a:t>
            </a:r>
            <a:r>
              <a:rPr lang="es-ES" sz="1100">
                <a:solidFill>
                  <a:schemeClr val="dk1"/>
                </a:solidFill>
                <a:latin typeface="Century Gothic"/>
                <a:ea typeface="Century Gothic"/>
                <a:cs typeface="Century Gothic"/>
                <a:sym typeface="Century Gothic"/>
              </a:rPr>
              <a:t>: Son muy escasas las ocasiones en las que un software no va a necesitar de un mantenimiento continuado. En esta fase del desarrollo de un software se arreglan los fallos o errores que suceden cuando el programa ya ha sido implementado en un sistema y se realizan las ampliaciones necesitadas o requeridas. Cuando el mantenimiento que hay que realizar consiste en una ampliación, el modelo en cascada suele volverse cíclico, por lo que, dependiendo de la naturaleza de la ampliación, puede que sea necesario analizar los requisitos, diseñar la ampliación, codificar la ampliación, probarla, documentarla, implementarla y por supuesto, dar soporte de un mantenimiento sobre la misma, por lo que al final, este modelo es recursivo y cíclico para cada aplicación y no es un camino rígido de principio a fin.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35"/>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469" name="Google Shape;469;p35"/>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470" name="Google Shape;470;p35"/>
          <p:cNvGrpSpPr/>
          <p:nvPr/>
        </p:nvGrpSpPr>
        <p:grpSpPr>
          <a:xfrm>
            <a:off x="85847" y="469368"/>
            <a:ext cx="8367885" cy="359313"/>
            <a:chOff x="274216" y="780591"/>
            <a:chExt cx="9372448" cy="479082"/>
          </a:xfrm>
        </p:grpSpPr>
        <p:sp>
          <p:nvSpPr>
            <p:cNvPr id="471" name="Google Shape;471;p35"/>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472" name="Google Shape;472;p35"/>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473" name="Google Shape;473;p35"/>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474" name="Google Shape;474;p35"/>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Metodologías ágiles</a:t>
            </a:r>
            <a:endParaRPr/>
          </a:p>
        </p:txBody>
      </p:sp>
      <p:sp>
        <p:nvSpPr>
          <p:cNvPr id="475" name="Google Shape;475;p35"/>
          <p:cNvSpPr txBox="1"/>
          <p:nvPr/>
        </p:nvSpPr>
        <p:spPr>
          <a:xfrm>
            <a:off x="440725" y="977933"/>
            <a:ext cx="8379747" cy="2598404"/>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Como se ha podido observar, el sistema de desarrollo de software en cascada es en su propia naturaleza, inflexible y permite poca adaptación al cambio o imprevisto.</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Es por ello que en 2001 se escribió el </a:t>
            </a:r>
            <a:r>
              <a:rPr lang="es-ES" sz="1100" u="sng">
                <a:solidFill>
                  <a:schemeClr val="dk1"/>
                </a:solidFill>
                <a:latin typeface="Century Gothic"/>
                <a:ea typeface="Century Gothic"/>
                <a:cs typeface="Century Gothic"/>
                <a:sym typeface="Century Gothic"/>
                <a:hlinkClick r:id="rId3">
                  <a:extLst>
                    <a:ext uri="{A12FA001-AC4F-418D-AE19-62706E023703}">
                      <ahyp:hlinkClr val="tx"/>
                    </a:ext>
                  </a:extLst>
                </a:hlinkClick>
              </a:rPr>
              <a:t>manifiesto</a:t>
            </a:r>
            <a:r>
              <a:rPr lang="es-ES" sz="1100">
                <a:solidFill>
                  <a:schemeClr val="dk1"/>
                </a:solidFill>
                <a:latin typeface="Century Gothic"/>
                <a:ea typeface="Century Gothic"/>
                <a:cs typeface="Century Gothic"/>
                <a:sym typeface="Century Gothic"/>
              </a:rPr>
              <a:t> de la metodología Ágil; La metodología Agile consiste en partir del proyecto general e ir desmenuzándolo en pequeñas tareas para poder centrarse de manera concreta en cada una de ellas. </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En concreto, las metodologías ágiles de desarrollo de </a:t>
            </a:r>
            <a:r>
              <a:rPr b="1" i="1" lang="es-ES" sz="1100">
                <a:solidFill>
                  <a:schemeClr val="dk1"/>
                </a:solidFill>
                <a:latin typeface="Century Gothic"/>
                <a:ea typeface="Century Gothic"/>
                <a:cs typeface="Century Gothic"/>
                <a:sym typeface="Century Gothic"/>
              </a:rPr>
              <a:t>software buscan proporcionar en poco tiempo pequeñas piezas de software en funcionamiento para aumentar la satisfacción del cliente</a:t>
            </a:r>
            <a:r>
              <a:rPr lang="es-ES" sz="1100">
                <a:solidFill>
                  <a:schemeClr val="dk1"/>
                </a:solidFill>
                <a:latin typeface="Century Gothic"/>
                <a:ea typeface="Century Gothic"/>
                <a:cs typeface="Century Gothic"/>
                <a:sym typeface="Century Gothic"/>
              </a:rPr>
              <a:t>. Estas metodologías utilizan enfoques flexibles y el trabajo en equipo para ofrecer mejoras constantes. </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Por lo general, </a:t>
            </a:r>
            <a:r>
              <a:rPr b="1" i="1" lang="es-ES" sz="1100">
                <a:solidFill>
                  <a:schemeClr val="dk1"/>
                </a:solidFill>
                <a:latin typeface="Century Gothic"/>
                <a:ea typeface="Century Gothic"/>
                <a:cs typeface="Century Gothic"/>
                <a:sym typeface="Century Gothic"/>
              </a:rPr>
              <a:t>el desarrollo ágil de software implica que pequeños equipos autoorganizados de desarrolladores y representantes empresariales se reúnan regularmente en persona durante el ciclo de vida del desarrollo de software.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36"/>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481" name="Google Shape;481;p36"/>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482" name="Google Shape;482;p36"/>
          <p:cNvGrpSpPr/>
          <p:nvPr/>
        </p:nvGrpSpPr>
        <p:grpSpPr>
          <a:xfrm>
            <a:off x="85847" y="469368"/>
            <a:ext cx="8367885" cy="359313"/>
            <a:chOff x="274216" y="780591"/>
            <a:chExt cx="9372448" cy="479082"/>
          </a:xfrm>
        </p:grpSpPr>
        <p:sp>
          <p:nvSpPr>
            <p:cNvPr id="483" name="Google Shape;483;p36"/>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484" name="Google Shape;484;p36"/>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485" name="Google Shape;485;p36"/>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486" name="Google Shape;486;p36"/>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Metodologías ágiles</a:t>
            </a:r>
            <a:endParaRPr/>
          </a:p>
        </p:txBody>
      </p:sp>
      <p:sp>
        <p:nvSpPr>
          <p:cNvPr id="487" name="Google Shape;487;p36"/>
          <p:cNvSpPr txBox="1"/>
          <p:nvPr/>
        </p:nvSpPr>
        <p:spPr>
          <a:xfrm>
            <a:off x="440725" y="977933"/>
            <a:ext cx="8379747" cy="2598404"/>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Como se ha podido observar, el sistema de desarrollo de software en cascada es en su propia naturaleza, inflexible y permite poca adaptación al cambio o imprevisto.</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Es por ello que en 2001 se escribió el </a:t>
            </a:r>
            <a:r>
              <a:rPr lang="es-ES" sz="1100" u="sng">
                <a:solidFill>
                  <a:schemeClr val="dk1"/>
                </a:solidFill>
                <a:latin typeface="Century Gothic"/>
                <a:ea typeface="Century Gothic"/>
                <a:cs typeface="Century Gothic"/>
                <a:sym typeface="Century Gothic"/>
                <a:hlinkClick r:id="rId3">
                  <a:extLst>
                    <a:ext uri="{A12FA001-AC4F-418D-AE19-62706E023703}">
                      <ahyp:hlinkClr val="tx"/>
                    </a:ext>
                  </a:extLst>
                </a:hlinkClick>
              </a:rPr>
              <a:t>manifiesto</a:t>
            </a:r>
            <a:r>
              <a:rPr lang="es-ES" sz="1100">
                <a:solidFill>
                  <a:schemeClr val="dk1"/>
                </a:solidFill>
                <a:latin typeface="Century Gothic"/>
                <a:ea typeface="Century Gothic"/>
                <a:cs typeface="Century Gothic"/>
                <a:sym typeface="Century Gothic"/>
              </a:rPr>
              <a:t> de la metodología Ágil; La metodología Agile consiste en partir del proyecto general e ir desmenuzándolo en pequeñas tareas para poder centrarse de manera concreta en cada una de ellas. </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En concreto, las metodologías ágiles de desarrollo de </a:t>
            </a:r>
            <a:r>
              <a:rPr b="1" i="1" lang="es-ES" sz="1100">
                <a:solidFill>
                  <a:schemeClr val="dk1"/>
                </a:solidFill>
                <a:latin typeface="Century Gothic"/>
                <a:ea typeface="Century Gothic"/>
                <a:cs typeface="Century Gothic"/>
                <a:sym typeface="Century Gothic"/>
              </a:rPr>
              <a:t>software buscan proporcionar en poco tiempo pequeñas piezas de software en funcionamiento para aumentar la satisfacción del cliente</a:t>
            </a:r>
            <a:r>
              <a:rPr lang="es-ES" sz="1100">
                <a:solidFill>
                  <a:schemeClr val="dk1"/>
                </a:solidFill>
                <a:latin typeface="Century Gothic"/>
                <a:ea typeface="Century Gothic"/>
                <a:cs typeface="Century Gothic"/>
                <a:sym typeface="Century Gothic"/>
              </a:rPr>
              <a:t>. Estas metodologías utilizan enfoques flexibles y el trabajo en equipo para ofrecer mejoras constantes. </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Por lo general, </a:t>
            </a:r>
            <a:r>
              <a:rPr b="1" i="1" lang="es-ES" sz="1100">
                <a:solidFill>
                  <a:schemeClr val="dk1"/>
                </a:solidFill>
                <a:latin typeface="Century Gothic"/>
                <a:ea typeface="Century Gothic"/>
                <a:cs typeface="Century Gothic"/>
                <a:sym typeface="Century Gothic"/>
              </a:rPr>
              <a:t>el desarrollo ágil de software implica que pequeños equipos autoorganizados de desarrolladores y representantes empresariales se reúnan regularmente en persona durante el ciclo de vida del desarrollo de software.</a:t>
            </a:r>
            <a:endParaRPr/>
          </a:p>
        </p:txBody>
      </p:sp>
      <p:pic>
        <p:nvPicPr>
          <p:cNvPr id="488" name="Google Shape;488;p36"/>
          <p:cNvPicPr preferRelativeResize="0"/>
          <p:nvPr/>
        </p:nvPicPr>
        <p:blipFill rotWithShape="1">
          <a:blip r:embed="rId4">
            <a:alphaModFix/>
          </a:blip>
          <a:srcRect b="0" l="0" r="0" t="0"/>
          <a:stretch/>
        </p:blipFill>
        <p:spPr>
          <a:xfrm>
            <a:off x="217312" y="78785"/>
            <a:ext cx="8379747" cy="4985929"/>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37"/>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494" name="Google Shape;494;p37"/>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495" name="Google Shape;495;p37"/>
          <p:cNvGrpSpPr/>
          <p:nvPr/>
        </p:nvGrpSpPr>
        <p:grpSpPr>
          <a:xfrm>
            <a:off x="85847" y="469368"/>
            <a:ext cx="8367885" cy="359313"/>
            <a:chOff x="274216" y="780591"/>
            <a:chExt cx="9372448" cy="479082"/>
          </a:xfrm>
        </p:grpSpPr>
        <p:sp>
          <p:nvSpPr>
            <p:cNvPr id="496" name="Google Shape;496;p37"/>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497" name="Google Shape;497;p37"/>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498" name="Google Shape;498;p37"/>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499" name="Google Shape;499;p37"/>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Roles </a:t>
            </a:r>
            <a:endParaRPr/>
          </a:p>
        </p:txBody>
      </p:sp>
      <p:sp>
        <p:nvSpPr>
          <p:cNvPr id="500" name="Google Shape;500;p37"/>
          <p:cNvSpPr txBox="1"/>
          <p:nvPr/>
        </p:nvSpPr>
        <p:spPr>
          <a:xfrm>
            <a:off x="440725" y="977933"/>
            <a:ext cx="7992925" cy="3614964"/>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El equipo de desarrollo de software se compone de un grupo de roles, cada uno con unas responsabilidades y tareas diferentes:</a:t>
            </a:r>
            <a:endParaRPr/>
          </a:p>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Dueño del producto (</a:t>
            </a:r>
            <a:r>
              <a:rPr i="1" lang="es-ES" sz="1100">
                <a:solidFill>
                  <a:schemeClr val="dk1"/>
                </a:solidFill>
                <a:latin typeface="Century Gothic"/>
                <a:ea typeface="Century Gothic"/>
                <a:cs typeface="Century Gothic"/>
                <a:sym typeface="Century Gothic"/>
              </a:rPr>
              <a:t>PRODUCT OWNER)</a:t>
            </a:r>
            <a:r>
              <a:rPr lang="es-ES" sz="1100">
                <a:solidFill>
                  <a:schemeClr val="dk1"/>
                </a:solidFill>
                <a:latin typeface="Century Gothic"/>
                <a:ea typeface="Century Gothic"/>
                <a:cs typeface="Century Gothic"/>
                <a:sym typeface="Century Gothic"/>
              </a:rPr>
              <a:t>:</a:t>
            </a:r>
            <a:endParaRPr/>
          </a:p>
          <a:p>
            <a:pPr indent="-171450" lvl="1" marL="745200" marR="0" rtl="0" algn="l">
              <a:lnSpc>
                <a:spcPct val="150000"/>
              </a:lnSpc>
              <a:spcBef>
                <a:spcPts val="0"/>
              </a:spcBef>
              <a:spcAft>
                <a:spcPts val="0"/>
              </a:spcAft>
              <a:buClr>
                <a:srgbClr val="0071AA"/>
              </a:buClr>
              <a:buSzPts val="1100"/>
              <a:buFont typeface="Arial"/>
              <a:buChar char="•"/>
            </a:pPr>
            <a:r>
              <a:rPr b="0" i="0" lang="es-ES" sz="1100" u="none" cap="none" strike="noStrike">
                <a:solidFill>
                  <a:schemeClr val="dk1"/>
                </a:solidFill>
                <a:latin typeface="Century Gothic"/>
                <a:ea typeface="Century Gothic"/>
                <a:cs typeface="Century Gothic"/>
                <a:sym typeface="Century Gothic"/>
              </a:rPr>
              <a:t>Es el miembro del equipo que actúa en nombre del cliente; es capaz de analizar y comunicar al resto del equipo las tareas necesarias para llevar a cabo los requisitos establecidos por el cliente </a:t>
            </a:r>
            <a:endParaRPr/>
          </a:p>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Project manager:</a:t>
            </a:r>
            <a:endParaRPr/>
          </a:p>
          <a:p>
            <a:pPr indent="-171450" lvl="1" marL="745200" marR="0" rtl="0" algn="l">
              <a:lnSpc>
                <a:spcPct val="150000"/>
              </a:lnSpc>
              <a:spcBef>
                <a:spcPts val="0"/>
              </a:spcBef>
              <a:spcAft>
                <a:spcPts val="0"/>
              </a:spcAft>
              <a:buClr>
                <a:srgbClr val="0071AA"/>
              </a:buClr>
              <a:buSzPts val="1100"/>
              <a:buFont typeface="Arial"/>
              <a:buChar char="•"/>
            </a:pPr>
            <a:r>
              <a:rPr b="0" i="0" lang="es-ES" sz="1100" u="none" cap="none" strike="noStrike">
                <a:solidFill>
                  <a:schemeClr val="dk1"/>
                </a:solidFill>
                <a:latin typeface="Century Gothic"/>
                <a:ea typeface="Century Gothic"/>
                <a:cs typeface="Century Gothic"/>
                <a:sym typeface="Century Gothic"/>
              </a:rPr>
              <a:t>Gestiona el proyecto, asigna tareas al resto del equipo,  se encargar del presupuesto y la asignación de horas de trabajo. Se comunican con el cliente, y con el resto de partes de un proyecto</a:t>
            </a:r>
            <a:endParaRPr/>
          </a:p>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Diseñadores UX y UI</a:t>
            </a:r>
            <a:endParaRPr/>
          </a:p>
          <a:p>
            <a:pPr indent="-171450" lvl="1" marL="745200" marR="0" rtl="0" algn="l">
              <a:lnSpc>
                <a:spcPct val="150000"/>
              </a:lnSpc>
              <a:spcBef>
                <a:spcPts val="0"/>
              </a:spcBef>
              <a:spcAft>
                <a:spcPts val="0"/>
              </a:spcAft>
              <a:buClr>
                <a:srgbClr val="0071AA"/>
              </a:buClr>
              <a:buSzPts val="1100"/>
              <a:buFont typeface="Arial"/>
              <a:buChar char="•"/>
            </a:pPr>
            <a:r>
              <a:rPr b="0" i="0" lang="es-ES" sz="1100" u="none" cap="none" strike="noStrike">
                <a:solidFill>
                  <a:schemeClr val="dk1"/>
                </a:solidFill>
                <a:latin typeface="Century Gothic"/>
                <a:ea typeface="Century Gothic"/>
                <a:cs typeface="Century Gothic"/>
                <a:sym typeface="Century Gothic"/>
              </a:rPr>
              <a:t>Se encargan de las interfaces del producto y de asegurar un resultado enfocado en el usuario.</a:t>
            </a:r>
            <a:endParaRPr/>
          </a:p>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Comercial</a:t>
            </a:r>
            <a:endParaRPr/>
          </a:p>
          <a:p>
            <a:pPr indent="-171450" lvl="1" marL="745200" marR="0" rtl="0" algn="l">
              <a:lnSpc>
                <a:spcPct val="150000"/>
              </a:lnSpc>
              <a:spcBef>
                <a:spcPts val="0"/>
              </a:spcBef>
              <a:spcAft>
                <a:spcPts val="0"/>
              </a:spcAft>
              <a:buClr>
                <a:srgbClr val="0071AA"/>
              </a:buClr>
              <a:buSzPts val="1100"/>
              <a:buFont typeface="Arial"/>
              <a:buChar char="•"/>
            </a:pPr>
            <a:r>
              <a:rPr b="0" i="0" lang="es-ES" sz="1100" u="none" cap="none" strike="noStrike">
                <a:solidFill>
                  <a:schemeClr val="dk1"/>
                </a:solidFill>
                <a:latin typeface="Century Gothic"/>
                <a:ea typeface="Century Gothic"/>
                <a:cs typeface="Century Gothic"/>
                <a:sym typeface="Century Gothic"/>
              </a:rPr>
              <a:t>Recogen las necesidades comerciales del cliente y ofrecen proyectos software viables y eficaces</a:t>
            </a:r>
            <a:endParaRPr/>
          </a:p>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Desarrolladores de software</a:t>
            </a:r>
            <a:endParaRPr/>
          </a:p>
          <a:p>
            <a:pPr indent="-171450" lvl="1" marL="745200" marR="0" rtl="0" algn="l">
              <a:lnSpc>
                <a:spcPct val="150000"/>
              </a:lnSpc>
              <a:spcBef>
                <a:spcPts val="0"/>
              </a:spcBef>
              <a:spcAft>
                <a:spcPts val="0"/>
              </a:spcAft>
              <a:buClr>
                <a:srgbClr val="0071AA"/>
              </a:buClr>
              <a:buSzPts val="1100"/>
              <a:buFont typeface="Arial"/>
              <a:buChar char="•"/>
            </a:pPr>
            <a:r>
              <a:rPr b="0" i="0" lang="es-ES" sz="1100" u="none" cap="none" strike="noStrike">
                <a:solidFill>
                  <a:schemeClr val="dk1"/>
                </a:solidFill>
                <a:latin typeface="Century Gothic"/>
                <a:ea typeface="Century Gothic"/>
                <a:cs typeface="Century Gothic"/>
                <a:sym typeface="Century Gothic"/>
              </a:rPr>
              <a:t>Junior vs senior vs back-end vs front-end</a:t>
            </a:r>
            <a:endParaRPr b="0" i="0" sz="1100" u="none" cap="none" strike="noStrike">
              <a:solidFill>
                <a:schemeClr val="dk1"/>
              </a:solidFill>
              <a:latin typeface="Century Gothic"/>
              <a:ea typeface="Century Gothic"/>
              <a:cs typeface="Century Gothic"/>
              <a:sym typeface="Century Gothic"/>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38"/>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506" name="Google Shape;506;p38"/>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507" name="Google Shape;507;p38"/>
          <p:cNvGrpSpPr/>
          <p:nvPr/>
        </p:nvGrpSpPr>
        <p:grpSpPr>
          <a:xfrm>
            <a:off x="85847" y="469368"/>
            <a:ext cx="8367885" cy="359313"/>
            <a:chOff x="274216" y="780591"/>
            <a:chExt cx="9372448" cy="479082"/>
          </a:xfrm>
        </p:grpSpPr>
        <p:sp>
          <p:nvSpPr>
            <p:cNvPr id="508" name="Google Shape;508;p38"/>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509" name="Google Shape;509;p38"/>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510" name="Google Shape;510;p38"/>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511" name="Google Shape;511;p38"/>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Roles </a:t>
            </a:r>
            <a:endParaRPr/>
          </a:p>
        </p:txBody>
      </p:sp>
      <p:sp>
        <p:nvSpPr>
          <p:cNvPr id="512" name="Google Shape;512;p38"/>
          <p:cNvSpPr txBox="1"/>
          <p:nvPr/>
        </p:nvSpPr>
        <p:spPr>
          <a:xfrm>
            <a:off x="440725" y="977933"/>
            <a:ext cx="7992925" cy="1583639"/>
          </a:xfrm>
          <a:prstGeom prst="rect">
            <a:avLst/>
          </a:prstGeom>
          <a:noFill/>
          <a:ln>
            <a:noFill/>
          </a:ln>
        </p:spPr>
        <p:txBody>
          <a:bodyPr anchorCtr="0" anchor="t" bIns="45700" lIns="91425" spcFirstLastPara="1" rIns="91425" wrap="square" tIns="45700">
            <a:spAutoFit/>
          </a:bodyPr>
          <a:lstStyle/>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Team lead</a:t>
            </a:r>
            <a:endParaRPr/>
          </a:p>
          <a:p>
            <a:pPr indent="-171450" lvl="1" marL="745200" marR="0" rtl="0" algn="l">
              <a:lnSpc>
                <a:spcPct val="150000"/>
              </a:lnSpc>
              <a:spcBef>
                <a:spcPts val="0"/>
              </a:spcBef>
              <a:spcAft>
                <a:spcPts val="0"/>
              </a:spcAft>
              <a:buClr>
                <a:srgbClr val="0071AA"/>
              </a:buClr>
              <a:buSzPts val="1100"/>
              <a:buFont typeface="Arial"/>
              <a:buChar char="•"/>
            </a:pPr>
            <a:r>
              <a:rPr b="0" i="0" lang="es-ES" sz="1100" u="none" cap="none" strike="noStrike">
                <a:solidFill>
                  <a:schemeClr val="dk1"/>
                </a:solidFill>
                <a:latin typeface="Century Gothic"/>
                <a:ea typeface="Century Gothic"/>
                <a:cs typeface="Century Gothic"/>
                <a:sym typeface="Century Gothic"/>
              </a:rPr>
              <a:t>Es el desarrollador a cargo del rendimiento del equipo, y que todos los desarrolladores estén trabajando de forma correcta y en conjunto. Son responsables del aprendizaje de las nuevas incorporaciones.</a:t>
            </a:r>
            <a:endParaRPr/>
          </a:p>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Tech lead (analista):</a:t>
            </a:r>
            <a:endParaRPr/>
          </a:p>
          <a:p>
            <a:pPr indent="-171450" lvl="1" marL="745200" marR="0" rtl="0" algn="l">
              <a:lnSpc>
                <a:spcPct val="150000"/>
              </a:lnSpc>
              <a:spcBef>
                <a:spcPts val="0"/>
              </a:spcBef>
              <a:spcAft>
                <a:spcPts val="0"/>
              </a:spcAft>
              <a:buClr>
                <a:srgbClr val="0071AA"/>
              </a:buClr>
              <a:buSzPts val="1100"/>
              <a:buFont typeface="Arial"/>
              <a:buChar char="•"/>
            </a:pPr>
            <a:r>
              <a:rPr b="0" i="0" lang="es-ES" sz="1100" u="none" cap="none" strike="noStrike">
                <a:solidFill>
                  <a:schemeClr val="dk1"/>
                </a:solidFill>
                <a:latin typeface="Century Gothic"/>
                <a:ea typeface="Century Gothic"/>
                <a:cs typeface="Century Gothic"/>
                <a:sym typeface="Century Gothic"/>
              </a:rPr>
              <a:t>Es el responsable de supervisar los requerimientos técnicos y de sistema (hardware, software…). Orientan técnicamente al resto del equipo de trabajo</a:t>
            </a:r>
            <a:endParaRPr/>
          </a:p>
        </p:txBody>
      </p:sp>
      <p:pic>
        <p:nvPicPr>
          <p:cNvPr descr="10 Key Roles in Software Development Team &amp; Their Responsibilities | Alcor  BPO" id="513" name="Google Shape;513;p38"/>
          <p:cNvPicPr preferRelativeResize="0"/>
          <p:nvPr/>
        </p:nvPicPr>
        <p:blipFill rotWithShape="1">
          <a:blip r:embed="rId3">
            <a:alphaModFix/>
          </a:blip>
          <a:srcRect b="0" l="0" r="0" t="0"/>
          <a:stretch/>
        </p:blipFill>
        <p:spPr>
          <a:xfrm>
            <a:off x="5220072" y="2300397"/>
            <a:ext cx="3626124" cy="2590089"/>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39"/>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519" name="Google Shape;519;p39"/>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520" name="Google Shape;520;p39"/>
          <p:cNvGrpSpPr/>
          <p:nvPr/>
        </p:nvGrpSpPr>
        <p:grpSpPr>
          <a:xfrm>
            <a:off x="85847" y="469368"/>
            <a:ext cx="8367885" cy="359313"/>
            <a:chOff x="274216" y="780591"/>
            <a:chExt cx="9372448" cy="479082"/>
          </a:xfrm>
        </p:grpSpPr>
        <p:sp>
          <p:nvSpPr>
            <p:cNvPr id="521" name="Google Shape;521;p39"/>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522" name="Google Shape;522;p39"/>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523" name="Google Shape;523;p39"/>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524" name="Google Shape;524;p39"/>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Frameworks</a:t>
            </a:r>
            <a:endParaRPr b="1" sz="1100">
              <a:solidFill>
                <a:srgbClr val="2E75B5"/>
              </a:solidFill>
              <a:latin typeface="Century Gothic"/>
              <a:ea typeface="Century Gothic"/>
              <a:cs typeface="Century Gothic"/>
              <a:sym typeface="Century Gothic"/>
            </a:endParaRPr>
          </a:p>
        </p:txBody>
      </p:sp>
      <p:sp>
        <p:nvSpPr>
          <p:cNvPr id="525" name="Google Shape;525;p39"/>
          <p:cNvSpPr txBox="1"/>
          <p:nvPr/>
        </p:nvSpPr>
        <p:spPr>
          <a:xfrm>
            <a:off x="440725" y="977933"/>
            <a:ext cx="7992925" cy="2853217"/>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Un framework es un </a:t>
            </a:r>
            <a:r>
              <a:rPr b="1" i="1" lang="es-ES" sz="1100">
                <a:solidFill>
                  <a:schemeClr val="dk1"/>
                </a:solidFill>
                <a:latin typeface="Century Gothic"/>
                <a:ea typeface="Century Gothic"/>
                <a:cs typeface="Century Gothic"/>
                <a:sym typeface="Century Gothic"/>
              </a:rPr>
              <a:t>conjunto de elementos y pautas que definen la estructura y metodología, sobre cómo desarrollar  de un proyecto software</a:t>
            </a:r>
            <a:r>
              <a:rPr lang="es-ES" sz="1100">
                <a:solidFill>
                  <a:schemeClr val="dk1"/>
                </a:solidFill>
                <a:latin typeface="Century Gothic"/>
                <a:ea typeface="Century Gothic"/>
                <a:cs typeface="Century Gothic"/>
                <a:sym typeface="Century Gothic"/>
              </a:rPr>
              <a:t>. Actúan de una guía o esquema que nos ayuda a programar de forma sencilla y rápida.</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Permite desarrollar ágilmente aplicaciones mediante la aportación de librerías y/o funcionalidades ya desarrolladas. Principalmente, nos permite centrarnos en el problema, en vez de preocuparnos por implementar funcionalidades que son de </a:t>
            </a:r>
            <a:r>
              <a:rPr i="1" lang="es-ES" sz="1100">
                <a:solidFill>
                  <a:schemeClr val="dk1"/>
                </a:solidFill>
                <a:latin typeface="Century Gothic"/>
                <a:ea typeface="Century Gothic"/>
                <a:cs typeface="Century Gothic"/>
                <a:sym typeface="Century Gothic"/>
              </a:rPr>
              <a:t>uso común</a:t>
            </a:r>
            <a:r>
              <a:rPr lang="es-ES" sz="1100">
                <a:solidFill>
                  <a:schemeClr val="dk1"/>
                </a:solidFill>
                <a:latin typeface="Century Gothic"/>
                <a:ea typeface="Century Gothic"/>
                <a:cs typeface="Century Gothic"/>
                <a:sym typeface="Century Gothic"/>
              </a:rPr>
              <a:t> en muchas aplicaciones. Ejemplos:</a:t>
            </a:r>
            <a:endParaRPr/>
          </a:p>
          <a:p>
            <a:pPr indent="0" lvl="0" marL="116549" marR="0" rtl="0" algn="l">
              <a:lnSpc>
                <a:spcPct val="150000"/>
              </a:lnSpc>
              <a:spcBef>
                <a:spcPts val="0"/>
              </a:spcBef>
              <a:spcAft>
                <a:spcPts val="0"/>
              </a:spcAft>
              <a:buNone/>
            </a:pPr>
            <a:r>
              <a:rPr b="1" lang="es-ES" sz="1100">
                <a:solidFill>
                  <a:schemeClr val="dk1"/>
                </a:solidFill>
                <a:latin typeface="Century Gothic"/>
                <a:ea typeface="Century Gothic"/>
                <a:cs typeface="Century Gothic"/>
                <a:sym typeface="Century Gothic"/>
              </a:rPr>
              <a:t>JavaScript</a:t>
            </a:r>
            <a:r>
              <a:rPr lang="es-ES" sz="1100">
                <a:solidFill>
                  <a:schemeClr val="dk1"/>
                </a:solidFill>
                <a:latin typeface="Century Gothic"/>
                <a:ea typeface="Century Gothic"/>
                <a:cs typeface="Century Gothic"/>
                <a:sym typeface="Century Gothic"/>
              </a:rPr>
              <a:t>: </a:t>
            </a:r>
            <a:r>
              <a:rPr b="1" i="1" lang="es-ES" sz="1100">
                <a:solidFill>
                  <a:srgbClr val="FF0000"/>
                </a:solidFill>
                <a:latin typeface="Century Gothic"/>
                <a:ea typeface="Century Gothic"/>
                <a:cs typeface="Century Gothic"/>
                <a:sym typeface="Century Gothic"/>
              </a:rPr>
              <a:t>Angular</a:t>
            </a:r>
            <a:r>
              <a:rPr lang="es-ES" sz="1100">
                <a:solidFill>
                  <a:schemeClr val="dk1"/>
                </a:solidFill>
                <a:latin typeface="Century Gothic"/>
                <a:ea typeface="Century Gothic"/>
                <a:cs typeface="Century Gothic"/>
                <a:sym typeface="Century Gothic"/>
              </a:rPr>
              <a:t>, Ember, Vue, React</a:t>
            </a:r>
            <a:endParaRPr sz="1100">
              <a:solidFill>
                <a:schemeClr val="dk1"/>
              </a:solidFill>
              <a:latin typeface="Century Gothic"/>
              <a:ea typeface="Century Gothic"/>
              <a:cs typeface="Century Gothic"/>
              <a:sym typeface="Century Gothic"/>
            </a:endParaRPr>
          </a:p>
          <a:p>
            <a:pPr indent="0" lvl="0" marL="116549" marR="0" rtl="0" algn="l">
              <a:lnSpc>
                <a:spcPct val="150000"/>
              </a:lnSpc>
              <a:spcBef>
                <a:spcPts val="0"/>
              </a:spcBef>
              <a:spcAft>
                <a:spcPts val="0"/>
              </a:spcAft>
              <a:buNone/>
            </a:pPr>
            <a:r>
              <a:rPr b="1" lang="es-ES" sz="1100">
                <a:solidFill>
                  <a:schemeClr val="dk1"/>
                </a:solidFill>
                <a:latin typeface="Century Gothic"/>
                <a:ea typeface="Century Gothic"/>
                <a:cs typeface="Century Gothic"/>
                <a:sym typeface="Century Gothic"/>
              </a:rPr>
              <a:t>PHP</a:t>
            </a:r>
            <a:r>
              <a:rPr lang="es-ES" sz="1100">
                <a:solidFill>
                  <a:schemeClr val="dk1"/>
                </a:solidFill>
                <a:latin typeface="Century Gothic"/>
                <a:ea typeface="Century Gothic"/>
                <a:cs typeface="Century Gothic"/>
                <a:sym typeface="Century Gothic"/>
              </a:rPr>
              <a:t>: Laravel, CodeIgniter, </a:t>
            </a:r>
            <a:r>
              <a:rPr i="1" lang="es-ES" sz="1100">
                <a:solidFill>
                  <a:schemeClr val="dk1"/>
                </a:solidFill>
                <a:latin typeface="Century Gothic"/>
                <a:ea typeface="Century Gothic"/>
                <a:cs typeface="Century Gothic"/>
                <a:sym typeface="Century Gothic"/>
              </a:rPr>
              <a:t>Symfony</a:t>
            </a:r>
            <a:endParaRPr i="1" sz="1100">
              <a:solidFill>
                <a:schemeClr val="dk1"/>
              </a:solidFill>
              <a:latin typeface="Century Gothic"/>
              <a:ea typeface="Century Gothic"/>
              <a:cs typeface="Century Gothic"/>
              <a:sym typeface="Century Gothic"/>
            </a:endParaRPr>
          </a:p>
          <a:p>
            <a:pPr indent="0" lvl="0" marL="116549" marR="0" rtl="0" algn="l">
              <a:lnSpc>
                <a:spcPct val="150000"/>
              </a:lnSpc>
              <a:spcBef>
                <a:spcPts val="0"/>
              </a:spcBef>
              <a:spcAft>
                <a:spcPts val="0"/>
              </a:spcAft>
              <a:buNone/>
            </a:pPr>
            <a:r>
              <a:rPr b="1" lang="es-ES" sz="1100">
                <a:solidFill>
                  <a:schemeClr val="dk1"/>
                </a:solidFill>
                <a:latin typeface="Century Gothic"/>
                <a:ea typeface="Century Gothic"/>
                <a:cs typeface="Century Gothic"/>
                <a:sym typeface="Century Gothic"/>
              </a:rPr>
              <a:t>Java</a:t>
            </a:r>
            <a:r>
              <a:rPr lang="es-ES" sz="1100">
                <a:solidFill>
                  <a:schemeClr val="dk1"/>
                </a:solidFill>
                <a:latin typeface="Century Gothic"/>
                <a:ea typeface="Century Gothic"/>
                <a:cs typeface="Century Gothic"/>
                <a:sym typeface="Century Gothic"/>
              </a:rPr>
              <a:t>: </a:t>
            </a:r>
            <a:r>
              <a:rPr i="1" lang="es-ES" sz="1100">
                <a:solidFill>
                  <a:schemeClr val="dk1"/>
                </a:solidFill>
                <a:latin typeface="Century Gothic"/>
                <a:ea typeface="Century Gothic"/>
                <a:cs typeface="Century Gothic"/>
                <a:sym typeface="Century Gothic"/>
              </a:rPr>
              <a:t>Spring MVC</a:t>
            </a:r>
            <a:r>
              <a:rPr lang="es-ES" sz="1100">
                <a:solidFill>
                  <a:schemeClr val="dk1"/>
                </a:solidFill>
                <a:latin typeface="Century Gothic"/>
                <a:ea typeface="Century Gothic"/>
                <a:cs typeface="Century Gothic"/>
                <a:sym typeface="Century Gothic"/>
              </a:rPr>
              <a:t>, JSF, Struts</a:t>
            </a:r>
            <a:endParaRPr/>
          </a:p>
          <a:p>
            <a:pPr indent="0" lvl="0" marL="116549" marR="0" rtl="0" algn="l">
              <a:lnSpc>
                <a:spcPct val="150000"/>
              </a:lnSpc>
              <a:spcBef>
                <a:spcPts val="0"/>
              </a:spcBef>
              <a:spcAft>
                <a:spcPts val="0"/>
              </a:spcAft>
              <a:buNone/>
            </a:pPr>
            <a:r>
              <a:rPr b="1" lang="es-ES" sz="1100">
                <a:solidFill>
                  <a:schemeClr val="dk1"/>
                </a:solidFill>
                <a:latin typeface="Century Gothic"/>
                <a:ea typeface="Century Gothic"/>
                <a:cs typeface="Century Gothic"/>
                <a:sym typeface="Century Gothic"/>
              </a:rPr>
              <a:t>Python</a:t>
            </a:r>
            <a:r>
              <a:rPr lang="es-ES" sz="1100">
                <a:solidFill>
                  <a:schemeClr val="dk1"/>
                </a:solidFill>
                <a:latin typeface="Century Gothic"/>
                <a:ea typeface="Century Gothic"/>
                <a:cs typeface="Century Gothic"/>
                <a:sym typeface="Century Gothic"/>
              </a:rPr>
              <a:t>: Django</a:t>
            </a:r>
            <a:endParaRPr/>
          </a:p>
          <a:p>
            <a:pPr indent="0" lvl="0" marL="116549" marR="0" rtl="0" algn="l">
              <a:lnSpc>
                <a:spcPct val="150000"/>
              </a:lnSpc>
              <a:spcBef>
                <a:spcPts val="0"/>
              </a:spcBef>
              <a:spcAft>
                <a:spcPts val="0"/>
              </a:spcAft>
              <a:buNone/>
            </a:pPr>
            <a:r>
              <a:rPr b="1" lang="es-ES" sz="1100">
                <a:solidFill>
                  <a:schemeClr val="dk1"/>
                </a:solidFill>
                <a:latin typeface="Century Gothic"/>
                <a:ea typeface="Century Gothic"/>
                <a:cs typeface="Century Gothic"/>
                <a:sym typeface="Century Gothic"/>
              </a:rPr>
              <a:t>C#: </a:t>
            </a:r>
            <a:r>
              <a:rPr b="1" i="1" lang="es-ES" sz="1100">
                <a:solidFill>
                  <a:srgbClr val="FF0000"/>
                </a:solidFill>
                <a:latin typeface="Century Gothic"/>
                <a:ea typeface="Century Gothic"/>
                <a:cs typeface="Century Gothic"/>
                <a:sym typeface="Century Gothic"/>
              </a:rPr>
              <a:t>.NET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4"/>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77" name="Google Shape;77;p4"/>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78" name="Google Shape;78;p4"/>
          <p:cNvGrpSpPr/>
          <p:nvPr/>
        </p:nvGrpSpPr>
        <p:grpSpPr>
          <a:xfrm>
            <a:off x="85847" y="469368"/>
            <a:ext cx="8367885" cy="359313"/>
            <a:chOff x="274216" y="780591"/>
            <a:chExt cx="9372448" cy="479082"/>
          </a:xfrm>
        </p:grpSpPr>
        <p:sp>
          <p:nvSpPr>
            <p:cNvPr id="79" name="Google Shape;79;p4"/>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80" name="Google Shape;80;p4"/>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81" name="Google Shape;81;p4"/>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82" name="Google Shape;82;p4"/>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Software</a:t>
            </a:r>
            <a:endParaRPr/>
          </a:p>
        </p:txBody>
      </p:sp>
      <p:sp>
        <p:nvSpPr>
          <p:cNvPr id="83" name="Google Shape;83;p4"/>
          <p:cNvSpPr txBox="1"/>
          <p:nvPr/>
        </p:nvSpPr>
        <p:spPr>
          <a:xfrm>
            <a:off x="440725" y="977933"/>
            <a:ext cx="7992925" cy="1583639"/>
          </a:xfrm>
          <a:prstGeom prst="rect">
            <a:avLst/>
          </a:prstGeom>
          <a:noFill/>
          <a:ln>
            <a:noFill/>
          </a:ln>
        </p:spPr>
        <p:txBody>
          <a:bodyPr anchorCtr="0" anchor="t" bIns="45700" lIns="91425" spcFirstLastPara="1" rIns="91425" wrap="square" tIns="45700">
            <a:spAutoFit/>
          </a:bodyPr>
          <a:lstStyle/>
          <a:p>
            <a:pPr indent="0" lvl="0" marL="116549" marR="0" rtl="0" algn="just">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Según su </a:t>
            </a:r>
            <a:r>
              <a:rPr b="1" i="1" lang="es-ES" sz="1100">
                <a:solidFill>
                  <a:schemeClr val="dk1"/>
                </a:solidFill>
                <a:latin typeface="Century Gothic"/>
                <a:ea typeface="Century Gothic"/>
                <a:cs typeface="Century Gothic"/>
                <a:sym typeface="Century Gothic"/>
              </a:rPr>
              <a:t>función</a:t>
            </a:r>
            <a:r>
              <a:rPr lang="es-ES" sz="1100">
                <a:solidFill>
                  <a:schemeClr val="dk1"/>
                </a:solidFill>
                <a:latin typeface="Century Gothic"/>
                <a:ea typeface="Century Gothic"/>
                <a:cs typeface="Century Gothic"/>
                <a:sym typeface="Century Gothic"/>
              </a:rPr>
              <a:t> hay tres tipos de SW:</a:t>
            </a:r>
            <a:endParaRPr/>
          </a:p>
          <a:p>
            <a:pPr indent="-171450" lvl="0" marL="288000" marR="0" rtl="0" algn="just">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De sistema</a:t>
            </a:r>
            <a:r>
              <a:rPr lang="es-ES" sz="1100">
                <a:solidFill>
                  <a:schemeClr val="dk1"/>
                </a:solidFill>
                <a:latin typeface="Century Gothic"/>
                <a:ea typeface="Century Gothic"/>
                <a:cs typeface="Century Gothic"/>
                <a:sym typeface="Century Gothic"/>
              </a:rPr>
              <a:t>: Son aquellos programas escritos para servir y gestionar otros programas. Un sistema operativo es software desarrollado para gestionar la comunicación entre el SW y HW.</a:t>
            </a:r>
            <a:endParaRPr/>
          </a:p>
          <a:p>
            <a:pPr indent="-171450" lvl="0" marL="288000" marR="0" rtl="0" algn="just">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De aplicación</a:t>
            </a:r>
            <a:r>
              <a:rPr lang="es-ES" sz="1100">
                <a:solidFill>
                  <a:schemeClr val="dk1"/>
                </a:solidFill>
                <a:latin typeface="Century Gothic"/>
                <a:ea typeface="Century Gothic"/>
                <a:cs typeface="Century Gothic"/>
                <a:sym typeface="Century Gothic"/>
              </a:rPr>
              <a:t>: Aquellos programas que realizan tareas específicas en el sistema informático</a:t>
            </a:r>
            <a:endParaRPr/>
          </a:p>
          <a:p>
            <a:pPr indent="-171450" lvl="0" marL="288000" marR="0" rtl="0" algn="just">
              <a:lnSpc>
                <a:spcPct val="150000"/>
              </a:lnSpc>
              <a:spcBef>
                <a:spcPts val="0"/>
              </a:spcBef>
              <a:spcAft>
                <a:spcPts val="0"/>
              </a:spcAft>
              <a:buClr>
                <a:srgbClr val="0071AA"/>
              </a:buClr>
              <a:buSzPts val="1100"/>
              <a:buFont typeface="Arial"/>
              <a:buChar char="•"/>
            </a:pPr>
            <a:r>
              <a:rPr b="1" lang="es-ES" sz="1100">
                <a:solidFill>
                  <a:schemeClr val="dk1"/>
                </a:solidFill>
                <a:latin typeface="Century Gothic"/>
                <a:ea typeface="Century Gothic"/>
                <a:cs typeface="Century Gothic"/>
                <a:sym typeface="Century Gothic"/>
              </a:rPr>
              <a:t>De programación</a:t>
            </a:r>
            <a:r>
              <a:rPr lang="es-ES" sz="1100">
                <a:solidFill>
                  <a:schemeClr val="dk1"/>
                </a:solidFill>
                <a:latin typeface="Century Gothic"/>
                <a:ea typeface="Century Gothic"/>
                <a:cs typeface="Century Gothic"/>
                <a:sym typeface="Century Gothic"/>
              </a:rPr>
              <a:t>: Aquellos programas cuya finalidad es ayudar a crear otros programas informáticos: compiladores, IDE (</a:t>
            </a:r>
            <a:r>
              <a:rPr i="1" lang="es-ES" sz="1100">
                <a:solidFill>
                  <a:schemeClr val="dk1"/>
                </a:solidFill>
                <a:latin typeface="Century Gothic"/>
                <a:ea typeface="Century Gothic"/>
                <a:cs typeface="Century Gothic"/>
                <a:sym typeface="Century Gothic"/>
              </a:rPr>
              <a:t>Entornos de desarrollo</a:t>
            </a:r>
            <a:r>
              <a:rPr lang="es-ES" sz="1100">
                <a:solidFill>
                  <a:schemeClr val="dk1"/>
                </a:solidFill>
                <a:latin typeface="Century Gothic"/>
                <a:ea typeface="Century Gothic"/>
                <a:cs typeface="Century Gothic"/>
                <a:sym typeface="Century Gothic"/>
              </a:rPr>
              <a:t>), depuradores…</a:t>
            </a:r>
            <a:endParaRPr/>
          </a:p>
        </p:txBody>
      </p:sp>
      <p:pic>
        <p:nvPicPr>
          <p:cNvPr descr="Difference between System Software and Application Software" id="84" name="Google Shape;84;p4"/>
          <p:cNvPicPr preferRelativeResize="0"/>
          <p:nvPr/>
        </p:nvPicPr>
        <p:blipFill rotWithShape="1">
          <a:blip r:embed="rId3">
            <a:alphaModFix/>
          </a:blip>
          <a:srcRect b="0" l="0" r="0" t="0"/>
          <a:stretch/>
        </p:blipFill>
        <p:spPr>
          <a:xfrm>
            <a:off x="4233664" y="2617047"/>
            <a:ext cx="4932040" cy="2417812"/>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40"/>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531" name="Google Shape;531;p40"/>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532" name="Google Shape;532;p40"/>
          <p:cNvGrpSpPr/>
          <p:nvPr/>
        </p:nvGrpSpPr>
        <p:grpSpPr>
          <a:xfrm>
            <a:off x="85847" y="469368"/>
            <a:ext cx="8367885" cy="359313"/>
            <a:chOff x="274216" y="780591"/>
            <a:chExt cx="9372448" cy="479082"/>
          </a:xfrm>
        </p:grpSpPr>
        <p:sp>
          <p:nvSpPr>
            <p:cNvPr id="533" name="Google Shape;533;p40"/>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534" name="Google Shape;534;p40"/>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535" name="Google Shape;535;p40"/>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536" name="Google Shape;536;p40"/>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Máquinas virtuales</a:t>
            </a:r>
            <a:endParaRPr/>
          </a:p>
        </p:txBody>
      </p:sp>
      <p:sp>
        <p:nvSpPr>
          <p:cNvPr id="537" name="Google Shape;537;p40"/>
          <p:cNvSpPr txBox="1"/>
          <p:nvPr/>
        </p:nvSpPr>
        <p:spPr>
          <a:xfrm>
            <a:off x="440725" y="977933"/>
            <a:ext cx="7992925" cy="2599301"/>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Una </a:t>
            </a:r>
            <a:r>
              <a:rPr b="1" lang="es-ES" sz="1100">
                <a:solidFill>
                  <a:schemeClr val="dk1"/>
                </a:solidFill>
                <a:latin typeface="Century Gothic"/>
                <a:ea typeface="Century Gothic"/>
                <a:cs typeface="Century Gothic"/>
                <a:sym typeface="Century Gothic"/>
              </a:rPr>
              <a:t>máquina virtual </a:t>
            </a:r>
            <a:r>
              <a:rPr lang="es-ES" sz="1100">
                <a:solidFill>
                  <a:schemeClr val="dk1"/>
                </a:solidFill>
                <a:latin typeface="Century Gothic"/>
                <a:ea typeface="Century Gothic"/>
                <a:cs typeface="Century Gothic"/>
                <a:sym typeface="Century Gothic"/>
              </a:rPr>
              <a:t>es un software que emula a un ordenador y puede ejecutar programas como si fuese una computadora real.</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Una característica esencial de las máquinas virtuales es que los procesos que ejecutan están limitados por los recursos y abstracciones proporcionados por ellas. Una máquina virtual emplea los recursos disponibles en la máquina anfitrión o host.</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Podemos ejecutar un sistema operativo que queramos probar (GNU/Linux, por ejemplo) desde nuestro sistema operativo habitual (Mac OS X por ejemplo) sin necesidad de instalarlo directamente en nuestra PC y sin miedo a que se desconfigure el sistema operativo primario.</a:t>
            </a:r>
            <a:endParaRPr/>
          </a:p>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Una máquina puede ser de </a:t>
            </a:r>
            <a:r>
              <a:rPr b="1" lang="es-ES" sz="1100">
                <a:solidFill>
                  <a:schemeClr val="dk1"/>
                </a:solidFill>
                <a:latin typeface="Century Gothic"/>
                <a:ea typeface="Century Gothic"/>
                <a:cs typeface="Century Gothic"/>
                <a:sym typeface="Century Gothic"/>
              </a:rPr>
              <a:t>sistema</a:t>
            </a:r>
            <a:r>
              <a:rPr lang="es-ES" sz="1100">
                <a:solidFill>
                  <a:schemeClr val="dk1"/>
                </a:solidFill>
                <a:latin typeface="Century Gothic"/>
                <a:ea typeface="Century Gothic"/>
                <a:cs typeface="Century Gothic"/>
                <a:sym typeface="Century Gothic"/>
              </a:rPr>
              <a:t> ( Una máquina física representada por una máquina virtual)  o de </a:t>
            </a:r>
            <a:r>
              <a:rPr b="1" lang="es-ES" sz="1100">
                <a:solidFill>
                  <a:schemeClr val="dk1"/>
                </a:solidFill>
                <a:latin typeface="Century Gothic"/>
                <a:ea typeface="Century Gothic"/>
                <a:cs typeface="Century Gothic"/>
                <a:sym typeface="Century Gothic"/>
              </a:rPr>
              <a:t>proceso</a:t>
            </a:r>
            <a:r>
              <a:rPr lang="es-ES" sz="1100">
                <a:solidFill>
                  <a:schemeClr val="dk1"/>
                </a:solidFill>
                <a:latin typeface="Century Gothic"/>
                <a:ea typeface="Century Gothic"/>
                <a:cs typeface="Century Gothic"/>
                <a:sym typeface="Century Gothic"/>
              </a:rPr>
              <a:t> (como la máquina virtual de Java)</a:t>
            </a:r>
            <a:endParaRPr/>
          </a:p>
        </p:txBody>
      </p:sp>
      <p:pic>
        <p:nvPicPr>
          <p:cNvPr descr="Linux Virtual Machine: a Step-By-Step Guide to Increase Your Company's  Flexibility" id="538" name="Google Shape;538;p40"/>
          <p:cNvPicPr preferRelativeResize="0"/>
          <p:nvPr/>
        </p:nvPicPr>
        <p:blipFill rotWithShape="1">
          <a:blip r:embed="rId3">
            <a:alphaModFix/>
          </a:blip>
          <a:srcRect b="0" l="0" r="0" t="0"/>
          <a:stretch/>
        </p:blipFill>
        <p:spPr>
          <a:xfrm>
            <a:off x="5508104" y="3251259"/>
            <a:ext cx="2718484" cy="187921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5"/>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90" name="Google Shape;90;p5"/>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91" name="Google Shape;91;p5"/>
          <p:cNvGrpSpPr/>
          <p:nvPr/>
        </p:nvGrpSpPr>
        <p:grpSpPr>
          <a:xfrm>
            <a:off x="85847" y="469368"/>
            <a:ext cx="8367885" cy="359313"/>
            <a:chOff x="274216" y="780591"/>
            <a:chExt cx="9372448" cy="479082"/>
          </a:xfrm>
        </p:grpSpPr>
        <p:sp>
          <p:nvSpPr>
            <p:cNvPr id="92" name="Google Shape;92;p5"/>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93" name="Google Shape;93;p5"/>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94" name="Google Shape;94;p5"/>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95" name="Google Shape;95;p5"/>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Programa informático</a:t>
            </a:r>
            <a:endParaRPr/>
          </a:p>
        </p:txBody>
      </p:sp>
      <p:sp>
        <p:nvSpPr>
          <p:cNvPr id="96" name="Google Shape;96;p5"/>
          <p:cNvSpPr txBox="1"/>
          <p:nvPr/>
        </p:nvSpPr>
        <p:spPr>
          <a:xfrm>
            <a:off x="440725" y="977933"/>
            <a:ext cx="7992925" cy="572657"/>
          </a:xfrm>
          <a:prstGeom prst="rect">
            <a:avLst/>
          </a:prstGeom>
          <a:noFill/>
          <a:ln>
            <a:noFill/>
          </a:ln>
        </p:spPr>
        <p:txBody>
          <a:bodyPr anchorCtr="0" anchor="t" bIns="45700" lIns="91425" spcFirstLastPara="1" rIns="91425" wrap="square" tIns="45700">
            <a:spAutoFit/>
          </a:bodyPr>
          <a:lstStyle/>
          <a:p>
            <a:pPr indent="-171450" lvl="0" marL="288000" marR="0" rtl="0" algn="just">
              <a:lnSpc>
                <a:spcPct val="150000"/>
              </a:lnSpc>
              <a:spcBef>
                <a:spcPts val="0"/>
              </a:spcBef>
              <a:spcAft>
                <a:spcPts val="0"/>
              </a:spcAft>
              <a:buClr>
                <a:srgbClr val="0071AA"/>
              </a:buClr>
              <a:buSzPts val="1100"/>
              <a:buFont typeface="Noto Sans Symbols"/>
              <a:buChar char="▪"/>
            </a:pPr>
            <a:r>
              <a:rPr b="1" lang="es-ES" sz="1100">
                <a:solidFill>
                  <a:schemeClr val="dk1"/>
                </a:solidFill>
                <a:latin typeface="Century Gothic"/>
                <a:ea typeface="Century Gothic"/>
                <a:cs typeface="Century Gothic"/>
                <a:sym typeface="Century Gothic"/>
              </a:rPr>
              <a:t>Programa informático </a:t>
            </a:r>
            <a:r>
              <a:rPr lang="es-ES" sz="1100">
                <a:solidFill>
                  <a:schemeClr val="dk1"/>
                </a:solidFill>
                <a:latin typeface="Century Gothic"/>
                <a:ea typeface="Century Gothic"/>
                <a:cs typeface="Century Gothic"/>
                <a:sym typeface="Century Gothic"/>
              </a:rPr>
              <a:t>-&gt; conjunto de </a:t>
            </a:r>
            <a:r>
              <a:rPr b="1" lang="es-ES" sz="1100">
                <a:solidFill>
                  <a:schemeClr val="dk1"/>
                </a:solidFill>
                <a:latin typeface="Century Gothic"/>
                <a:ea typeface="Century Gothic"/>
                <a:cs typeface="Century Gothic"/>
                <a:sym typeface="Century Gothic"/>
              </a:rPr>
              <a:t>datos</a:t>
            </a:r>
            <a:r>
              <a:rPr lang="es-ES" sz="1100">
                <a:solidFill>
                  <a:schemeClr val="dk1"/>
                </a:solidFill>
                <a:latin typeface="Century Gothic"/>
                <a:ea typeface="Century Gothic"/>
                <a:cs typeface="Century Gothic"/>
                <a:sym typeface="Century Gothic"/>
              </a:rPr>
              <a:t> e </a:t>
            </a:r>
            <a:r>
              <a:rPr b="1" lang="es-ES" sz="1100">
                <a:solidFill>
                  <a:schemeClr val="dk1"/>
                </a:solidFill>
                <a:latin typeface="Century Gothic"/>
                <a:ea typeface="Century Gothic"/>
                <a:cs typeface="Century Gothic"/>
                <a:sym typeface="Century Gothic"/>
              </a:rPr>
              <a:t>instrucciones</a:t>
            </a:r>
            <a:r>
              <a:rPr lang="es-ES" sz="1100">
                <a:solidFill>
                  <a:schemeClr val="dk1"/>
                </a:solidFill>
                <a:latin typeface="Century Gothic"/>
                <a:ea typeface="Century Gothic"/>
                <a:cs typeface="Century Gothic"/>
                <a:sym typeface="Century Gothic"/>
              </a:rPr>
              <a:t> que se ejecutan de </a:t>
            </a:r>
            <a:r>
              <a:rPr b="1" lang="es-ES" sz="1100">
                <a:solidFill>
                  <a:schemeClr val="dk1"/>
                </a:solidFill>
                <a:latin typeface="Century Gothic"/>
                <a:ea typeface="Century Gothic"/>
                <a:cs typeface="Century Gothic"/>
                <a:sym typeface="Century Gothic"/>
              </a:rPr>
              <a:t>manera secuencial</a:t>
            </a:r>
            <a:r>
              <a:rPr lang="es-ES" sz="1100">
                <a:solidFill>
                  <a:schemeClr val="dk1"/>
                </a:solidFill>
                <a:latin typeface="Century Gothic"/>
                <a:ea typeface="Century Gothic"/>
                <a:cs typeface="Century Gothic"/>
                <a:sym typeface="Century Gothic"/>
              </a:rPr>
              <a:t> con el objetivo de realizar una o varias tareas en un sistema informático.</a:t>
            </a:r>
            <a:endParaRPr/>
          </a:p>
        </p:txBody>
      </p:sp>
      <p:pic>
        <p:nvPicPr>
          <p:cNvPr descr="What is computer program and programming - Codeforwin" id="97" name="Google Shape;97;p5"/>
          <p:cNvPicPr preferRelativeResize="0"/>
          <p:nvPr/>
        </p:nvPicPr>
        <p:blipFill rotWithShape="1">
          <a:blip r:embed="rId3">
            <a:alphaModFix/>
          </a:blip>
          <a:srcRect b="0" l="0" r="0" t="0"/>
          <a:stretch/>
        </p:blipFill>
        <p:spPr>
          <a:xfrm>
            <a:off x="26293" y="1550590"/>
            <a:ext cx="5760640" cy="2953798"/>
          </a:xfrm>
          <a:prstGeom prst="rect">
            <a:avLst/>
          </a:prstGeom>
          <a:noFill/>
          <a:ln>
            <a:noFill/>
          </a:ln>
        </p:spPr>
      </p:pic>
      <p:pic>
        <p:nvPicPr>
          <p:cNvPr descr="Análisis Input-Output - Evaluación y Desarrollo" id="98" name="Google Shape;98;p5"/>
          <p:cNvPicPr preferRelativeResize="0"/>
          <p:nvPr/>
        </p:nvPicPr>
        <p:blipFill rotWithShape="1">
          <a:blip r:embed="rId4">
            <a:alphaModFix/>
          </a:blip>
          <a:srcRect b="0" l="0" r="0" t="0"/>
          <a:stretch/>
        </p:blipFill>
        <p:spPr>
          <a:xfrm>
            <a:off x="5292080" y="2629922"/>
            <a:ext cx="3483471" cy="231809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6"/>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104" name="Google Shape;104;p6"/>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105" name="Google Shape;105;p6"/>
          <p:cNvGrpSpPr/>
          <p:nvPr/>
        </p:nvGrpSpPr>
        <p:grpSpPr>
          <a:xfrm>
            <a:off x="85847" y="469368"/>
            <a:ext cx="8367885" cy="359313"/>
            <a:chOff x="274216" y="780591"/>
            <a:chExt cx="9372448" cy="479082"/>
          </a:xfrm>
        </p:grpSpPr>
        <p:sp>
          <p:nvSpPr>
            <p:cNvPr id="106" name="Google Shape;106;p6"/>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107" name="Google Shape;107;p6"/>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108" name="Google Shape;108;p6"/>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109" name="Google Shape;109;p6"/>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Lenguaje de programación</a:t>
            </a:r>
            <a:endParaRPr/>
          </a:p>
        </p:txBody>
      </p:sp>
      <p:sp>
        <p:nvSpPr>
          <p:cNvPr id="110" name="Google Shape;110;p6"/>
          <p:cNvSpPr txBox="1"/>
          <p:nvPr/>
        </p:nvSpPr>
        <p:spPr>
          <a:xfrm>
            <a:off x="440725" y="977933"/>
            <a:ext cx="7992925" cy="567976"/>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Conjunto de </a:t>
            </a:r>
            <a:r>
              <a:rPr b="1" lang="es-ES" sz="1100">
                <a:solidFill>
                  <a:schemeClr val="dk1"/>
                </a:solidFill>
                <a:latin typeface="Century Gothic"/>
                <a:ea typeface="Century Gothic"/>
                <a:cs typeface="Century Gothic"/>
                <a:sym typeface="Century Gothic"/>
              </a:rPr>
              <a:t>instrucciones</a:t>
            </a:r>
            <a:r>
              <a:rPr lang="es-ES" sz="1100">
                <a:solidFill>
                  <a:schemeClr val="dk1"/>
                </a:solidFill>
                <a:latin typeface="Century Gothic"/>
                <a:ea typeface="Century Gothic"/>
                <a:cs typeface="Century Gothic"/>
                <a:sym typeface="Century Gothic"/>
              </a:rPr>
              <a:t>, </a:t>
            </a:r>
            <a:r>
              <a:rPr b="1" lang="es-ES" sz="1100">
                <a:solidFill>
                  <a:schemeClr val="dk1"/>
                </a:solidFill>
                <a:latin typeface="Century Gothic"/>
                <a:ea typeface="Century Gothic"/>
                <a:cs typeface="Century Gothic"/>
                <a:sym typeface="Century Gothic"/>
              </a:rPr>
              <a:t>operadores</a:t>
            </a:r>
            <a:r>
              <a:rPr lang="es-ES" sz="1100">
                <a:solidFill>
                  <a:schemeClr val="dk1"/>
                </a:solidFill>
                <a:latin typeface="Century Gothic"/>
                <a:ea typeface="Century Gothic"/>
                <a:cs typeface="Century Gothic"/>
                <a:sym typeface="Century Gothic"/>
              </a:rPr>
              <a:t> y </a:t>
            </a:r>
            <a:r>
              <a:rPr b="1" lang="es-ES" sz="1100">
                <a:solidFill>
                  <a:schemeClr val="dk1"/>
                </a:solidFill>
                <a:latin typeface="Century Gothic"/>
                <a:ea typeface="Century Gothic"/>
                <a:cs typeface="Century Gothic"/>
                <a:sym typeface="Century Gothic"/>
              </a:rPr>
              <a:t>reglas de sintaxis</a:t>
            </a:r>
            <a:r>
              <a:rPr lang="es-ES" sz="1100">
                <a:solidFill>
                  <a:schemeClr val="dk1"/>
                </a:solidFill>
                <a:latin typeface="Century Gothic"/>
                <a:ea typeface="Century Gothic"/>
                <a:cs typeface="Century Gothic"/>
                <a:sym typeface="Century Gothic"/>
              </a:rPr>
              <a:t>, que se ponen a disposición del programador para diseñar y desarrollar programas informáticos</a:t>
            </a:r>
            <a:endParaRPr/>
          </a:p>
        </p:txBody>
      </p:sp>
      <p:pic>
        <p:nvPicPr>
          <p:cNvPr descr="Top 10 Most Popular Programming Languages 2004 - 2020 I PYPL Index - YouTube" id="111" name="Google Shape;111;p6"/>
          <p:cNvPicPr preferRelativeResize="0"/>
          <p:nvPr/>
        </p:nvPicPr>
        <p:blipFill rotWithShape="1">
          <a:blip r:embed="rId3">
            <a:alphaModFix/>
          </a:blip>
          <a:srcRect b="0" l="0" r="0" t="0"/>
          <a:stretch/>
        </p:blipFill>
        <p:spPr>
          <a:xfrm>
            <a:off x="2891065" y="1733608"/>
            <a:ext cx="5580112" cy="3138813"/>
          </a:xfrm>
          <a:prstGeom prst="rect">
            <a:avLst/>
          </a:prstGeom>
          <a:noFill/>
          <a:ln>
            <a:noFill/>
          </a:ln>
        </p:spPr>
      </p:pic>
      <p:sp>
        <p:nvSpPr>
          <p:cNvPr id="112" name="Google Shape;112;p6"/>
          <p:cNvSpPr txBox="1"/>
          <p:nvPr/>
        </p:nvSpPr>
        <p:spPr>
          <a:xfrm>
            <a:off x="460807" y="1514368"/>
            <a:ext cx="7992925" cy="1075807"/>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Según el aspecto de los programas se pueden dividir en varias categorías:</a:t>
            </a:r>
            <a:endParaRPr/>
          </a:p>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Nivel de abstracción</a:t>
            </a:r>
            <a:endParaRPr/>
          </a:p>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Según la ejecución</a:t>
            </a:r>
            <a:endParaRPr/>
          </a:p>
          <a:p>
            <a:pPr indent="-171450" lvl="0" marL="288000" marR="0" rtl="0" algn="l">
              <a:lnSpc>
                <a:spcPct val="150000"/>
              </a:lnSpc>
              <a:spcBef>
                <a:spcPts val="0"/>
              </a:spcBef>
              <a:spcAft>
                <a:spcPts val="0"/>
              </a:spcAft>
              <a:buClr>
                <a:srgbClr val="0071AA"/>
              </a:buClr>
              <a:buSzPts val="1100"/>
              <a:buFont typeface="Arial"/>
              <a:buChar char="•"/>
            </a:pPr>
            <a:r>
              <a:rPr lang="es-ES" sz="1100">
                <a:solidFill>
                  <a:schemeClr val="dk1"/>
                </a:solidFill>
                <a:latin typeface="Century Gothic"/>
                <a:ea typeface="Century Gothic"/>
                <a:cs typeface="Century Gothic"/>
                <a:sym typeface="Century Gothic"/>
              </a:rPr>
              <a:t>Según el paradigma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7"/>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118" name="Google Shape;118;p7"/>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119" name="Google Shape;119;p7"/>
          <p:cNvGrpSpPr/>
          <p:nvPr/>
        </p:nvGrpSpPr>
        <p:grpSpPr>
          <a:xfrm>
            <a:off x="85847" y="469368"/>
            <a:ext cx="8367885" cy="359313"/>
            <a:chOff x="274216" y="780591"/>
            <a:chExt cx="9372448" cy="479082"/>
          </a:xfrm>
        </p:grpSpPr>
        <p:sp>
          <p:nvSpPr>
            <p:cNvPr id="120" name="Google Shape;120;p7"/>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121" name="Google Shape;121;p7"/>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122" name="Google Shape;122;p7"/>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123" name="Google Shape;123;p7"/>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lenguajes de programación: bajo nivel vs alto nivel</a:t>
            </a:r>
            <a:endParaRPr/>
          </a:p>
        </p:txBody>
      </p:sp>
      <p:sp>
        <p:nvSpPr>
          <p:cNvPr id="124" name="Google Shape;124;p7"/>
          <p:cNvSpPr txBox="1"/>
          <p:nvPr/>
        </p:nvSpPr>
        <p:spPr>
          <a:xfrm>
            <a:off x="440725" y="977933"/>
            <a:ext cx="7992925" cy="567976"/>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Por </a:t>
            </a:r>
            <a:r>
              <a:rPr b="1" i="1" lang="es-ES" sz="1100">
                <a:solidFill>
                  <a:schemeClr val="dk1"/>
                </a:solidFill>
                <a:latin typeface="Century Gothic"/>
                <a:ea typeface="Century Gothic"/>
                <a:cs typeface="Century Gothic"/>
                <a:sym typeface="Century Gothic"/>
              </a:rPr>
              <a:t>abstracción</a:t>
            </a:r>
            <a:r>
              <a:rPr lang="es-ES" sz="1100">
                <a:solidFill>
                  <a:schemeClr val="dk1"/>
                </a:solidFill>
                <a:latin typeface="Century Gothic"/>
                <a:ea typeface="Century Gothic"/>
                <a:cs typeface="Century Gothic"/>
                <a:sym typeface="Century Gothic"/>
              </a:rPr>
              <a:t> nos referimos al nivel que se desacopla o aleja del código máquina, es decir, dichos programas escritos en binario.</a:t>
            </a:r>
            <a:endParaRPr/>
          </a:p>
        </p:txBody>
      </p:sp>
      <p:pic>
        <p:nvPicPr>
          <p:cNvPr id="125" name="Google Shape;125;p7"/>
          <p:cNvPicPr preferRelativeResize="0"/>
          <p:nvPr/>
        </p:nvPicPr>
        <p:blipFill rotWithShape="1">
          <a:blip r:embed="rId3">
            <a:alphaModFix/>
          </a:blip>
          <a:srcRect b="0" l="0" r="0" t="0"/>
          <a:stretch/>
        </p:blipFill>
        <p:spPr>
          <a:xfrm>
            <a:off x="560336" y="1577567"/>
            <a:ext cx="4118595" cy="3092174"/>
          </a:xfrm>
          <a:prstGeom prst="rect">
            <a:avLst/>
          </a:prstGeom>
          <a:noFill/>
          <a:ln>
            <a:noFill/>
          </a:ln>
        </p:spPr>
      </p:pic>
      <p:pic>
        <p:nvPicPr>
          <p:cNvPr id="126" name="Google Shape;126;p7"/>
          <p:cNvPicPr preferRelativeResize="0"/>
          <p:nvPr/>
        </p:nvPicPr>
        <p:blipFill rotWithShape="1">
          <a:blip r:embed="rId4">
            <a:alphaModFix/>
          </a:blip>
          <a:srcRect b="0" l="0" r="0" t="0"/>
          <a:stretch/>
        </p:blipFill>
        <p:spPr>
          <a:xfrm>
            <a:off x="4312584" y="1692918"/>
            <a:ext cx="4271080" cy="286147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8"/>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132" name="Google Shape;132;p8"/>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133" name="Google Shape;133;p8"/>
          <p:cNvGrpSpPr/>
          <p:nvPr/>
        </p:nvGrpSpPr>
        <p:grpSpPr>
          <a:xfrm>
            <a:off x="85847" y="469368"/>
            <a:ext cx="8367885" cy="359313"/>
            <a:chOff x="274216" y="780591"/>
            <a:chExt cx="9372448" cy="479082"/>
          </a:xfrm>
        </p:grpSpPr>
        <p:sp>
          <p:nvSpPr>
            <p:cNvPr id="134" name="Google Shape;134;p8"/>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135" name="Google Shape;135;p8"/>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136" name="Google Shape;136;p8"/>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137" name="Google Shape;137;p8"/>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Tipos de lenguajes de programación: bajo nivel vs alto nivel</a:t>
            </a:r>
            <a:endParaRPr/>
          </a:p>
        </p:txBody>
      </p:sp>
      <p:pic>
        <p:nvPicPr>
          <p:cNvPr id="138" name="Google Shape;138;p8"/>
          <p:cNvPicPr preferRelativeResize="0"/>
          <p:nvPr/>
        </p:nvPicPr>
        <p:blipFill rotWithShape="1">
          <a:blip r:embed="rId3">
            <a:alphaModFix/>
          </a:blip>
          <a:srcRect b="0" l="0" r="0" t="0"/>
          <a:stretch/>
        </p:blipFill>
        <p:spPr>
          <a:xfrm>
            <a:off x="161729" y="1988846"/>
            <a:ext cx="4981575" cy="1533525"/>
          </a:xfrm>
          <a:prstGeom prst="rect">
            <a:avLst/>
          </a:prstGeom>
          <a:noFill/>
          <a:ln>
            <a:noFill/>
          </a:ln>
        </p:spPr>
      </p:pic>
      <p:pic>
        <p:nvPicPr>
          <p:cNvPr id="139" name="Google Shape;139;p8"/>
          <p:cNvPicPr preferRelativeResize="0"/>
          <p:nvPr/>
        </p:nvPicPr>
        <p:blipFill rotWithShape="1">
          <a:blip r:embed="rId4">
            <a:alphaModFix/>
          </a:blip>
          <a:srcRect b="0" l="0" r="0" t="0"/>
          <a:stretch/>
        </p:blipFill>
        <p:spPr>
          <a:xfrm>
            <a:off x="2987824" y="845160"/>
            <a:ext cx="5707318" cy="3820899"/>
          </a:xfrm>
          <a:prstGeom prst="rect">
            <a:avLst/>
          </a:prstGeom>
          <a:noFill/>
          <a:ln>
            <a:noFill/>
          </a:ln>
        </p:spPr>
      </p:pic>
      <p:pic>
        <p:nvPicPr>
          <p:cNvPr id="140" name="Google Shape;140;p8"/>
          <p:cNvPicPr preferRelativeResize="0"/>
          <p:nvPr/>
        </p:nvPicPr>
        <p:blipFill rotWithShape="1">
          <a:blip r:embed="rId5">
            <a:alphaModFix/>
          </a:blip>
          <a:srcRect b="0" l="0" r="0" t="0"/>
          <a:stretch/>
        </p:blipFill>
        <p:spPr>
          <a:xfrm>
            <a:off x="1259632" y="837401"/>
            <a:ext cx="6105525" cy="39433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9"/>
          <p:cNvSpPr txBox="1"/>
          <p:nvPr>
            <p:ph idx="12" type="sldNum"/>
          </p:nvPr>
        </p:nvSpPr>
        <p:spPr>
          <a:xfrm>
            <a:off x="0" y="4889916"/>
            <a:ext cx="539262" cy="274105"/>
          </a:xfrm>
          <a:prstGeom prst="rect">
            <a:avLst/>
          </a:prstGeom>
          <a:noFill/>
          <a:ln>
            <a:noFill/>
          </a:ln>
        </p:spPr>
        <p:txBody>
          <a:bodyPr anchorCtr="0" anchor="t" bIns="42175" lIns="84375" spcFirstLastPara="1" rIns="84375" wrap="square" tIns="42175">
            <a:noAutofit/>
          </a:bodyPr>
          <a:lstStyle/>
          <a:p>
            <a:pPr indent="0" lvl="0" marL="0" marR="0" rtl="0" algn="l">
              <a:spcBef>
                <a:spcPts val="0"/>
              </a:spcBef>
              <a:spcAft>
                <a:spcPts val="0"/>
              </a:spcAft>
              <a:buNone/>
            </a:pPr>
            <a:fld id="{00000000-1234-1234-1234-123412341234}" type="slidenum">
              <a:rPr lang="es-ES" sz="1800">
                <a:solidFill>
                  <a:srgbClr val="FFFFFF"/>
                </a:solidFill>
                <a:latin typeface="Century Gothic"/>
                <a:ea typeface="Century Gothic"/>
                <a:cs typeface="Century Gothic"/>
                <a:sym typeface="Century Gothic"/>
              </a:rPr>
              <a:t>‹#›</a:t>
            </a:fld>
            <a:endParaRPr sz="1800">
              <a:solidFill>
                <a:srgbClr val="FFFFFF"/>
              </a:solidFill>
              <a:latin typeface="Century Gothic"/>
              <a:ea typeface="Century Gothic"/>
              <a:cs typeface="Century Gothic"/>
              <a:sym typeface="Century Gothic"/>
            </a:endParaRPr>
          </a:p>
        </p:txBody>
      </p:sp>
      <p:sp>
        <p:nvSpPr>
          <p:cNvPr id="146" name="Google Shape;146;p9"/>
          <p:cNvSpPr txBox="1"/>
          <p:nvPr>
            <p:ph type="title"/>
          </p:nvPr>
        </p:nvSpPr>
        <p:spPr>
          <a:xfrm>
            <a:off x="179340" y="114346"/>
            <a:ext cx="7295612" cy="265922"/>
          </a:xfrm>
          <a:prstGeom prst="rect">
            <a:avLst/>
          </a:prstGeom>
          <a:noFill/>
          <a:ln>
            <a:noFill/>
          </a:ln>
        </p:spPr>
        <p:txBody>
          <a:bodyPr anchorCtr="0" anchor="ctr" bIns="49475" lIns="98975" spcFirstLastPara="1" rIns="98975" wrap="square" tIns="49475">
            <a:noAutofit/>
          </a:bodyPr>
          <a:lstStyle/>
          <a:p>
            <a:pPr indent="0" lvl="0" marL="0" rtl="0" algn="l">
              <a:lnSpc>
                <a:spcPct val="90000"/>
              </a:lnSpc>
              <a:spcBef>
                <a:spcPts val="0"/>
              </a:spcBef>
              <a:spcAft>
                <a:spcPts val="0"/>
              </a:spcAft>
              <a:buClr>
                <a:schemeClr val="lt1"/>
              </a:buClr>
              <a:buSzPts val="1400"/>
              <a:buFont typeface="Century Gothic"/>
              <a:buNone/>
            </a:pPr>
            <a:r>
              <a:rPr lang="es-ES"/>
              <a:t>1. Desarrollo de software</a:t>
            </a:r>
            <a:endParaRPr/>
          </a:p>
        </p:txBody>
      </p:sp>
      <p:grpSp>
        <p:nvGrpSpPr>
          <p:cNvPr id="147" name="Google Shape;147;p9"/>
          <p:cNvGrpSpPr/>
          <p:nvPr/>
        </p:nvGrpSpPr>
        <p:grpSpPr>
          <a:xfrm>
            <a:off x="85847" y="469368"/>
            <a:ext cx="8367885" cy="359313"/>
            <a:chOff x="274216" y="780591"/>
            <a:chExt cx="9372448" cy="479082"/>
          </a:xfrm>
        </p:grpSpPr>
        <p:sp>
          <p:nvSpPr>
            <p:cNvPr id="148" name="Google Shape;148;p9"/>
            <p:cNvSpPr/>
            <p:nvPr/>
          </p:nvSpPr>
          <p:spPr>
            <a:xfrm rot="-5400000">
              <a:off x="327258" y="892742"/>
              <a:ext cx="398881" cy="334981"/>
            </a:xfrm>
            <a:prstGeom prst="rtTriangle">
              <a:avLst/>
            </a:prstGeom>
            <a:solidFill>
              <a:srgbClr val="0071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sp>
          <p:nvSpPr>
            <p:cNvPr id="149" name="Google Shape;149;p9"/>
            <p:cNvSpPr/>
            <p:nvPr/>
          </p:nvSpPr>
          <p:spPr>
            <a:xfrm rot="-5400000">
              <a:off x="242266" y="812541"/>
              <a:ext cx="398881" cy="334981"/>
            </a:xfrm>
            <a:prstGeom prst="rtTriangle">
              <a:avLst/>
            </a:prstGeom>
            <a:solidFill>
              <a:srgbClr val="0071AA">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500">
                <a:solidFill>
                  <a:srgbClr val="FFFFFF"/>
                </a:solidFill>
                <a:latin typeface="Century Gothic"/>
                <a:ea typeface="Century Gothic"/>
                <a:cs typeface="Century Gothic"/>
                <a:sym typeface="Century Gothic"/>
              </a:endParaRPr>
            </a:p>
          </p:txBody>
        </p:sp>
        <p:cxnSp>
          <p:nvCxnSpPr>
            <p:cNvPr id="150" name="Google Shape;150;p9"/>
            <p:cNvCxnSpPr/>
            <p:nvPr/>
          </p:nvCxnSpPr>
          <p:spPr>
            <a:xfrm>
              <a:off x="790664" y="1246973"/>
              <a:ext cx="8856000" cy="0"/>
            </a:xfrm>
            <a:prstGeom prst="straightConnector1">
              <a:avLst/>
            </a:prstGeom>
            <a:noFill/>
            <a:ln cap="flat" cmpd="sng" w="9525">
              <a:solidFill>
                <a:srgbClr val="D0CECE"/>
              </a:solidFill>
              <a:prstDash val="solid"/>
              <a:miter lim="800000"/>
              <a:headEnd len="sm" w="sm" type="none"/>
              <a:tailEnd len="sm" w="sm" type="none"/>
            </a:ln>
          </p:spPr>
        </p:cxnSp>
      </p:grpSp>
      <p:sp>
        <p:nvSpPr>
          <p:cNvPr id="151" name="Google Shape;151;p9"/>
          <p:cNvSpPr txBox="1"/>
          <p:nvPr/>
        </p:nvSpPr>
        <p:spPr>
          <a:xfrm>
            <a:off x="560336" y="562650"/>
            <a:ext cx="7945004" cy="268274"/>
          </a:xfrm>
          <a:prstGeom prst="rect">
            <a:avLst/>
          </a:prstGeom>
          <a:noFill/>
          <a:ln>
            <a:noFill/>
          </a:ln>
        </p:spPr>
        <p:txBody>
          <a:bodyPr anchorCtr="0" anchor="t" bIns="42175" lIns="84375" spcFirstLastPara="1" rIns="84375" wrap="square" tIns="42175">
            <a:spAutoFit/>
          </a:bodyPr>
          <a:lstStyle/>
          <a:p>
            <a:pPr indent="0" lvl="0" marL="0" marR="0" rtl="0" algn="l">
              <a:lnSpc>
                <a:spcPct val="120000"/>
              </a:lnSpc>
              <a:spcBef>
                <a:spcPts val="0"/>
              </a:spcBef>
              <a:spcAft>
                <a:spcPts val="0"/>
              </a:spcAft>
              <a:buNone/>
            </a:pPr>
            <a:r>
              <a:rPr b="1" lang="es-ES" sz="1100">
                <a:solidFill>
                  <a:srgbClr val="2E75B5"/>
                </a:solidFill>
                <a:latin typeface="Century Gothic"/>
                <a:ea typeface="Century Gothic"/>
                <a:cs typeface="Century Gothic"/>
                <a:sym typeface="Century Gothic"/>
              </a:rPr>
              <a:t>Lenguaje binario</a:t>
            </a:r>
            <a:endParaRPr/>
          </a:p>
        </p:txBody>
      </p:sp>
      <p:sp>
        <p:nvSpPr>
          <p:cNvPr id="152" name="Google Shape;152;p9"/>
          <p:cNvSpPr txBox="1"/>
          <p:nvPr/>
        </p:nvSpPr>
        <p:spPr>
          <a:xfrm>
            <a:off x="440725" y="977932"/>
            <a:ext cx="7945005" cy="3107133"/>
          </a:xfrm>
          <a:prstGeom prst="rect">
            <a:avLst/>
          </a:prstGeom>
          <a:noFill/>
          <a:ln>
            <a:noFill/>
          </a:ln>
        </p:spPr>
        <p:txBody>
          <a:bodyPr anchorCtr="0" anchor="t" bIns="45700" lIns="91425" spcFirstLastPara="1" rIns="91425" wrap="square" tIns="45700">
            <a:spAutoFit/>
          </a:bodyPr>
          <a:lstStyle/>
          <a:p>
            <a:pPr indent="0" lvl="0" marL="116549" marR="0" rtl="0" algn="l">
              <a:lnSpc>
                <a:spcPct val="150000"/>
              </a:lnSpc>
              <a:spcBef>
                <a:spcPts val="0"/>
              </a:spcBef>
              <a:spcAft>
                <a:spcPts val="0"/>
              </a:spcAft>
              <a:buNone/>
            </a:pPr>
            <a:r>
              <a:rPr lang="es-ES" sz="1100">
                <a:solidFill>
                  <a:schemeClr val="dk1"/>
                </a:solidFill>
                <a:latin typeface="Century Gothic"/>
                <a:ea typeface="Century Gothic"/>
                <a:cs typeface="Century Gothic"/>
                <a:sym typeface="Century Gothic"/>
              </a:rPr>
              <a:t>TODA la información que se almacena en un ordenador (programas, videos, música, videojuegos…) se almacena usando el </a:t>
            </a:r>
            <a:r>
              <a:rPr b="1" i="1" lang="es-ES" sz="1100">
                <a:solidFill>
                  <a:schemeClr val="dk1"/>
                </a:solidFill>
                <a:latin typeface="Century Gothic"/>
                <a:ea typeface="Century Gothic"/>
                <a:cs typeface="Century Gothic"/>
                <a:sym typeface="Century Gothic"/>
              </a:rPr>
              <a:t>sistema de numeración binario.</a:t>
            </a:r>
            <a:endParaRPr/>
          </a:p>
          <a:p>
            <a:pPr indent="0" lvl="0" marL="116549" marR="0" rtl="0" algn="l">
              <a:lnSpc>
                <a:spcPct val="150000"/>
              </a:lnSpc>
              <a:spcBef>
                <a:spcPts val="0"/>
              </a:spcBef>
              <a:spcAft>
                <a:spcPts val="0"/>
              </a:spcAft>
              <a:buNone/>
            </a:pPr>
            <a:r>
              <a:rPr b="1" i="1" lang="es-ES" sz="1100">
                <a:solidFill>
                  <a:schemeClr val="dk1"/>
                </a:solidFill>
                <a:latin typeface="Century Gothic"/>
                <a:ea typeface="Century Gothic"/>
                <a:cs typeface="Century Gothic"/>
                <a:sym typeface="Century Gothic"/>
              </a:rPr>
              <a:t>Este sistema es posicional, </a:t>
            </a:r>
            <a:r>
              <a:rPr lang="es-ES" sz="1100">
                <a:solidFill>
                  <a:schemeClr val="dk1"/>
                </a:solidFill>
                <a:latin typeface="Century Gothic"/>
                <a:ea typeface="Century Gothic"/>
                <a:cs typeface="Century Gothic"/>
                <a:sym typeface="Century Gothic"/>
              </a:rPr>
              <a:t>donde el valor de un dígito depende tanto del símbolo utilizado, como de la posición que ese símbolo ocupa en el número</a:t>
            </a:r>
            <a:r>
              <a:rPr b="1" i="1" lang="es-ES" sz="1100">
                <a:solidFill>
                  <a:schemeClr val="dk1"/>
                </a:solidFill>
                <a:latin typeface="Century Gothic"/>
                <a:ea typeface="Century Gothic"/>
                <a:cs typeface="Century Gothic"/>
                <a:sym typeface="Century Gothic"/>
              </a:rPr>
              <a:t>. El número de símbolos permitidos</a:t>
            </a:r>
            <a:r>
              <a:rPr lang="es-ES" sz="1100">
                <a:solidFill>
                  <a:schemeClr val="dk1"/>
                </a:solidFill>
                <a:latin typeface="Century Gothic"/>
                <a:ea typeface="Century Gothic"/>
                <a:cs typeface="Century Gothic"/>
                <a:sym typeface="Century Gothic"/>
              </a:rPr>
              <a:t> en un sistema de numeración posicional se conoce como </a:t>
            </a:r>
            <a:r>
              <a:rPr b="1" i="1" lang="es-ES" sz="1100">
                <a:solidFill>
                  <a:schemeClr val="dk1"/>
                </a:solidFill>
                <a:latin typeface="Century Gothic"/>
                <a:ea typeface="Century Gothic"/>
                <a:cs typeface="Century Gothic"/>
                <a:sym typeface="Century Gothic"/>
              </a:rPr>
              <a:t>base</a:t>
            </a:r>
            <a:r>
              <a:rPr lang="es-ES" sz="1100">
                <a:solidFill>
                  <a:schemeClr val="dk1"/>
                </a:solidFill>
                <a:latin typeface="Century Gothic"/>
                <a:ea typeface="Century Gothic"/>
                <a:cs typeface="Century Gothic"/>
                <a:sym typeface="Century Gothic"/>
              </a:rPr>
              <a:t> del sistema de numeración.</a:t>
            </a:r>
            <a:endParaRPr/>
          </a:p>
          <a:p>
            <a:pPr indent="0" lvl="0" marL="116549" marR="0" rtl="0" algn="l">
              <a:lnSpc>
                <a:spcPct val="150000"/>
              </a:lnSpc>
              <a:spcBef>
                <a:spcPts val="0"/>
              </a:spcBef>
              <a:spcAft>
                <a:spcPts val="0"/>
              </a:spcAft>
              <a:buNone/>
            </a:pPr>
            <a:r>
              <a:rPr b="1" i="1" lang="es-ES" sz="1100">
                <a:solidFill>
                  <a:schemeClr val="dk1"/>
                </a:solidFill>
                <a:latin typeface="Century Gothic"/>
                <a:ea typeface="Century Gothic"/>
                <a:cs typeface="Century Gothic"/>
                <a:sym typeface="Century Gothic"/>
              </a:rPr>
              <a:t>¿Cuál es la base en el sistema decimal (el que usamos a diario)?</a:t>
            </a:r>
            <a:endParaRPr/>
          </a:p>
          <a:p>
            <a:pPr indent="0" lvl="0" marL="116549" marR="0" rtl="0" algn="l">
              <a:lnSpc>
                <a:spcPct val="150000"/>
              </a:lnSpc>
              <a:spcBef>
                <a:spcPts val="0"/>
              </a:spcBef>
              <a:spcAft>
                <a:spcPts val="0"/>
              </a:spcAft>
              <a:buNone/>
            </a:pPr>
            <a:r>
              <a:rPr b="1" i="1" lang="es-ES" sz="1100">
                <a:solidFill>
                  <a:schemeClr val="dk1"/>
                </a:solidFill>
                <a:latin typeface="Century Gothic"/>
                <a:ea typeface="Century Gothic"/>
                <a:cs typeface="Century Gothic"/>
                <a:sym typeface="Century Gothic"/>
              </a:rPr>
              <a:t>¿Cuál es la base en el sistema octal?</a:t>
            </a:r>
            <a:endParaRPr/>
          </a:p>
          <a:p>
            <a:pPr indent="0" lvl="0" marL="116549" marR="0" rtl="0" algn="l">
              <a:lnSpc>
                <a:spcPct val="150000"/>
              </a:lnSpc>
              <a:spcBef>
                <a:spcPts val="0"/>
              </a:spcBef>
              <a:spcAft>
                <a:spcPts val="0"/>
              </a:spcAft>
              <a:buNone/>
            </a:pPr>
            <a:r>
              <a:rPr b="1" i="1" lang="es-ES" sz="1100">
                <a:solidFill>
                  <a:schemeClr val="dk1"/>
                </a:solidFill>
                <a:latin typeface="Century Gothic"/>
                <a:ea typeface="Century Gothic"/>
                <a:cs typeface="Century Gothic"/>
                <a:sym typeface="Century Gothic"/>
              </a:rPr>
              <a:t>¿Y en el hexadecimal?</a:t>
            </a:r>
            <a:endParaRPr/>
          </a:p>
          <a:p>
            <a:pPr indent="0" lvl="0" marL="116549" marR="0" rtl="0" algn="l">
              <a:lnSpc>
                <a:spcPct val="150000"/>
              </a:lnSpc>
              <a:spcBef>
                <a:spcPts val="0"/>
              </a:spcBef>
              <a:spcAft>
                <a:spcPts val="0"/>
              </a:spcAft>
              <a:buNone/>
            </a:pPr>
            <a:r>
              <a:rPr b="1" i="1" lang="es-ES" sz="1100">
                <a:solidFill>
                  <a:schemeClr val="dk1"/>
                </a:solidFill>
                <a:latin typeface="Century Gothic"/>
                <a:ea typeface="Century Gothic"/>
                <a:cs typeface="Century Gothic"/>
                <a:sym typeface="Century Gothic"/>
              </a:rPr>
              <a:t>¿Y en el binario?</a:t>
            </a:r>
            <a:endParaRPr/>
          </a:p>
          <a:p>
            <a:pPr indent="0" lvl="0" marL="116549" marR="0" rtl="0" algn="l">
              <a:lnSpc>
                <a:spcPct val="150000"/>
              </a:lnSpc>
              <a:spcBef>
                <a:spcPts val="0"/>
              </a:spcBef>
              <a:spcAft>
                <a:spcPts val="0"/>
              </a:spcAft>
              <a:buNone/>
            </a:pPr>
            <a:r>
              <a:t/>
            </a:r>
            <a:endParaRPr sz="1100">
              <a:solidFill>
                <a:schemeClr val="dk1"/>
              </a:solidFill>
              <a:latin typeface="Century Gothic"/>
              <a:ea typeface="Century Gothic"/>
              <a:cs typeface="Century Gothic"/>
              <a:sym typeface="Century Gothic"/>
            </a:endParaRPr>
          </a:p>
          <a:p>
            <a:pPr indent="0" lvl="0" marL="116549" marR="0" rtl="0" algn="l">
              <a:lnSpc>
                <a:spcPct val="150000"/>
              </a:lnSpc>
              <a:spcBef>
                <a:spcPts val="0"/>
              </a:spcBef>
              <a:spcAft>
                <a:spcPts val="0"/>
              </a:spcAft>
              <a:buNone/>
            </a:pPr>
            <a:r>
              <a:t/>
            </a:r>
            <a:endParaRPr sz="1100">
              <a:solidFill>
                <a:schemeClr val="dk1"/>
              </a:solidFill>
              <a:latin typeface="Century Gothic"/>
              <a:ea typeface="Century Gothic"/>
              <a:cs typeface="Century Gothic"/>
              <a:sym typeface="Century Gothic"/>
            </a:endParaRPr>
          </a:p>
          <a:p>
            <a:pPr indent="0" lvl="0" marL="116549" marR="0" rtl="0" algn="l">
              <a:lnSpc>
                <a:spcPct val="150000"/>
              </a:lnSpc>
              <a:spcBef>
                <a:spcPts val="0"/>
              </a:spcBef>
              <a:spcAft>
                <a:spcPts val="0"/>
              </a:spcAft>
              <a:buNone/>
            </a:pPr>
            <a:r>
              <a:t/>
            </a:r>
            <a:endParaRPr sz="1100">
              <a:solidFill>
                <a:schemeClr val="dk1"/>
              </a:solidFill>
              <a:latin typeface="Century Gothic"/>
              <a:ea typeface="Century Gothic"/>
              <a:cs typeface="Century Gothic"/>
              <a:sym typeface="Century Gothic"/>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SDG 2">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30_Personalizza struttura">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29_Personalizza struttura">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2016-07-07T09:32:57Z</dcterms:created>
  <dc:creator>Manuel García Bernal</dc:creator>
</cp:coreProperties>
</file>